
<file path=[Content_Types].xml><?xml version="1.0" encoding="utf-8"?>
<Types xmlns="http://schemas.openxmlformats.org/package/2006/content-types">
  <Default ContentType="image/jpeg" Extension="jpg"/>
  <Default ContentType="application/vnd.openxmlformats-officedocument.spreadsheetml.sheet" Extension="xlsx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ms-office.chartcolorstyle+xml" PartName="/ppt/charts/colors1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drawingml.chart+xml" PartName="/ppt/charts/chart1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binary" PartName="/ppt/metadata"/>
  <Override ContentType="application/vnd.openxmlformats-officedocument.presentationml.notesMaster+xml" PartName="/ppt/notesMasters/notesMaster1.xml"/>
  <Override ContentType="application/vnd.ms-office.chartstyle+xml" PartName="/ppt/charts/style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  <p:sldMasterId id="2147483660" r:id="rId6"/>
    <p:sldMasterId id="2147483672" r:id="rId7"/>
    <p:sldMasterId id="2147483684" r:id="rId8"/>
  </p:sldMasterIdLst>
  <p:notesMasterIdLst>
    <p:notesMasterId r:id="rId9"/>
  </p:notes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</p:sldIdLst>
  <p:sldSz cy="6858000" cx="9144000"/>
  <p:notesSz cx="6797675" cy="9928225"/>
  <p:embeddedFontLst>
    <p:embeddedFont>
      <p:font typeface="Ubuntu"/>
      <p:regular r:id="rId30"/>
      <p:bold r:id="rId31"/>
      <p:italic r:id="rId32"/>
      <p:boldItalic r:id="rId33"/>
    </p:embeddedFont>
    <p:embeddedFont>
      <p:font typeface="Arial Narrow"/>
      <p:regular r:id="rId34"/>
      <p:bold r:id="rId35"/>
      <p:italic r:id="rId36"/>
      <p:boldItalic r:id="rId37"/>
    </p:embeddedFont>
    <p:embeddedFont>
      <p:font typeface="Libre Franklin Thin"/>
      <p:bold r:id="rId38"/>
      <p:boldItalic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40" roundtripDataSignature="AMtx7mgzlKvAq/3WvcSa1x7MNuup3Uu9Y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8022ADA-F003-4090-AD37-B3191557AD0B}">
  <a:tblStyle styleId="{38022ADA-F003-4090-AD37-B3191557AD0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fill>
          <a:solidFill>
            <a:srgbClr val="CFD7E7"/>
          </a:solidFill>
        </a:fill>
      </a:tcStyle>
    </a:band1H>
    <a:band2H>
      <a:tcTxStyle/>
    </a:band2H>
    <a:band1V>
      <a:tcTxStyle/>
      <a:tcStyle>
        <a:fill>
          <a:solidFill>
            <a:srgbClr val="CFD7E7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216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customschemas.google.com/relationships/presentationmetadata" Target="metadata"/><Relationship Id="rId20" Type="http://schemas.openxmlformats.org/officeDocument/2006/relationships/slide" Target="slides/slide11.xml"/><Relationship Id="rId22" Type="http://schemas.openxmlformats.org/officeDocument/2006/relationships/slide" Target="slides/slide13.xml"/><Relationship Id="rId21" Type="http://schemas.openxmlformats.org/officeDocument/2006/relationships/slide" Target="slides/slide12.xml"/><Relationship Id="rId24" Type="http://schemas.openxmlformats.org/officeDocument/2006/relationships/slide" Target="slides/slide15.xml"/><Relationship Id="rId23" Type="http://schemas.openxmlformats.org/officeDocument/2006/relationships/slide" Target="slides/slide14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notesMaster" Target="notesMasters/notesMaster1.xml"/><Relationship Id="rId26" Type="http://schemas.openxmlformats.org/officeDocument/2006/relationships/slide" Target="slides/slide17.xml"/><Relationship Id="rId25" Type="http://schemas.openxmlformats.org/officeDocument/2006/relationships/slide" Target="slides/slide16.xml"/><Relationship Id="rId28" Type="http://schemas.openxmlformats.org/officeDocument/2006/relationships/slide" Target="slides/slide19.xml"/><Relationship Id="rId27" Type="http://schemas.openxmlformats.org/officeDocument/2006/relationships/slide" Target="slides/slide18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0.xml"/><Relationship Id="rId7" Type="http://schemas.openxmlformats.org/officeDocument/2006/relationships/slideMaster" Target="slideMasters/slideMaster3.xml"/><Relationship Id="rId8" Type="http://schemas.openxmlformats.org/officeDocument/2006/relationships/slideMaster" Target="slideMasters/slideMaster4.xml"/><Relationship Id="rId31" Type="http://schemas.openxmlformats.org/officeDocument/2006/relationships/font" Target="fonts/Ubuntu-bold.fntdata"/><Relationship Id="rId30" Type="http://schemas.openxmlformats.org/officeDocument/2006/relationships/font" Target="fonts/Ubuntu-regular.fntdata"/><Relationship Id="rId11" Type="http://schemas.openxmlformats.org/officeDocument/2006/relationships/slide" Target="slides/slide2.xml"/><Relationship Id="rId33" Type="http://schemas.openxmlformats.org/officeDocument/2006/relationships/font" Target="fonts/Ubuntu-boldItalic.fntdata"/><Relationship Id="rId10" Type="http://schemas.openxmlformats.org/officeDocument/2006/relationships/slide" Target="slides/slide1.xml"/><Relationship Id="rId32" Type="http://schemas.openxmlformats.org/officeDocument/2006/relationships/font" Target="fonts/Ubuntu-italic.fntdata"/><Relationship Id="rId13" Type="http://schemas.openxmlformats.org/officeDocument/2006/relationships/slide" Target="slides/slide4.xml"/><Relationship Id="rId35" Type="http://schemas.openxmlformats.org/officeDocument/2006/relationships/font" Target="fonts/ArialNarrow-bold.fntdata"/><Relationship Id="rId12" Type="http://schemas.openxmlformats.org/officeDocument/2006/relationships/slide" Target="slides/slide3.xml"/><Relationship Id="rId34" Type="http://schemas.openxmlformats.org/officeDocument/2006/relationships/font" Target="fonts/ArialNarrow-regular.fntdata"/><Relationship Id="rId15" Type="http://schemas.openxmlformats.org/officeDocument/2006/relationships/slide" Target="slides/slide6.xml"/><Relationship Id="rId37" Type="http://schemas.openxmlformats.org/officeDocument/2006/relationships/font" Target="fonts/ArialNarrow-boldItalic.fntdata"/><Relationship Id="rId14" Type="http://schemas.openxmlformats.org/officeDocument/2006/relationships/slide" Target="slides/slide5.xml"/><Relationship Id="rId36" Type="http://schemas.openxmlformats.org/officeDocument/2006/relationships/font" Target="fonts/ArialNarrow-italic.fntdata"/><Relationship Id="rId17" Type="http://schemas.openxmlformats.org/officeDocument/2006/relationships/slide" Target="slides/slide8.xml"/><Relationship Id="rId39" Type="http://schemas.openxmlformats.org/officeDocument/2006/relationships/font" Target="fonts/LibreFranklinThin-boldItalic.fntdata"/><Relationship Id="rId16" Type="http://schemas.openxmlformats.org/officeDocument/2006/relationships/slide" Target="slides/slide7.xml"/><Relationship Id="rId38" Type="http://schemas.openxmlformats.org/officeDocument/2006/relationships/font" Target="fonts/LibreFranklinThin-bold.fntdata"/><Relationship Id="rId19" Type="http://schemas.openxmlformats.org/officeDocument/2006/relationships/slide" Target="slides/slide10.xml"/><Relationship Id="rId18" Type="http://schemas.openxmlformats.org/officeDocument/2006/relationships/slide" Target="slides/slide9.xml"/></Relationships>
</file>

<file path=ppt/charts/_rels/chart1.xml.rels><?xml version="1.0" encoding="UTF-8" standalone="yes"?>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7777610617596826E-3"/>
          <c:y val="0.12231397637795276"/>
          <c:w val="0.70483372393966248"/>
          <c:h val="0.537402559055118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7FC-4790-AD69-5D9B05B9EA6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7FC-4790-AD69-5D9B05B9EA6D}"/>
              </c:ext>
            </c:extLst>
          </c:dPt>
          <c:dPt>
            <c:idx val="2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37FC-4790-AD69-5D9B05B9EA6D}"/>
              </c:ext>
            </c:extLst>
          </c:dPt>
          <c:dLbls>
            <c:dLbl>
              <c:idx val="0"/>
              <c:layout>
                <c:manualLayout>
                  <c:x val="-9.3315267455769707E-2"/>
                  <c:y val="3.992716535433071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26,1%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7FC-4790-AD69-5D9B05B9EA6D}"/>
                </c:ext>
              </c:extLst>
            </c:dLbl>
            <c:dLbl>
              <c:idx val="1"/>
              <c:layout>
                <c:manualLayout>
                  <c:x val="-0.11737159943301356"/>
                  <c:y val="-0.1472298228346457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13,9%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7FC-4790-AD69-5D9B05B9EA6D}"/>
                </c:ext>
              </c:extLst>
            </c:dLbl>
            <c:dLbl>
              <c:idx val="2"/>
              <c:layout>
                <c:manualLayout>
                  <c:x val="0.23011152679582764"/>
                  <c:y val="-9.429921259842519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37FC-4790-AD69-5D9B05B9EA6D}"/>
                </c:ext>
              </c:extLst>
            </c:dLbl>
            <c:spPr>
              <a:solidFill>
                <a:schemeClr val="lt1"/>
              </a:solidFill>
              <a:ln>
                <a:solidFill>
                  <a:schemeClr val="dk1">
                    <a:lumMod val="25000"/>
                    <a:lumOff val="75000"/>
                  </a:scheme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Лист1!$A$2:$A$4</c:f>
              <c:strCache>
                <c:ptCount val="3"/>
                <c:pt idx="0">
                  <c:v>КСК (КСП)</c:v>
                </c:pt>
                <c:pt idx="1">
                  <c:v>Наемные физические или юридические лица</c:v>
                </c:pt>
                <c:pt idx="2">
                  <c:v>иные формы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26.1</c:v>
                </c:pt>
                <c:pt idx="1">
                  <c:v>13.8</c:v>
                </c:pt>
                <c:pt idx="2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7FC-4790-AD69-5D9B05B9EA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5355624143467317"/>
          <c:y val="0.21740797244094487"/>
          <c:w val="0.34185051021727431"/>
          <c:h val="0.569920767716535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5" y="1"/>
            <a:ext cx="2945660" cy="498135"/>
          </a:xfrm>
          <a:prstGeom prst="rect">
            <a:avLst/>
          </a:prstGeom>
          <a:noFill/>
          <a:ln>
            <a:noFill/>
          </a:ln>
        </p:spPr>
        <p:txBody>
          <a:bodyPr anchorCtr="0" anchor="t" bIns="45600" lIns="91200" spcFirstLastPara="1" rIns="91200" wrap="square" tIns="456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50448" y="1"/>
            <a:ext cx="2945660" cy="498135"/>
          </a:xfrm>
          <a:prstGeom prst="rect">
            <a:avLst/>
          </a:prstGeom>
          <a:noFill/>
          <a:ln>
            <a:noFill/>
          </a:ln>
        </p:spPr>
        <p:txBody>
          <a:bodyPr anchorCtr="0" anchor="t" bIns="45600" lIns="91200" spcFirstLastPara="1" rIns="91200" wrap="square" tIns="456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600" lIns="91200" spcFirstLastPara="1" rIns="91200" wrap="square" tIns="456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5" y="9430094"/>
            <a:ext cx="2945660" cy="498134"/>
          </a:xfrm>
          <a:prstGeom prst="rect">
            <a:avLst/>
          </a:prstGeom>
          <a:noFill/>
          <a:ln>
            <a:noFill/>
          </a:ln>
        </p:spPr>
        <p:txBody>
          <a:bodyPr anchorCtr="0" anchor="b" bIns="45600" lIns="91200" spcFirstLastPara="1" rIns="91200" wrap="square" tIns="456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50448" y="9430094"/>
            <a:ext cx="2945660" cy="498134"/>
          </a:xfrm>
          <a:prstGeom prst="rect">
            <a:avLst/>
          </a:prstGeom>
          <a:noFill/>
          <a:ln>
            <a:noFill/>
          </a:ln>
        </p:spPr>
        <p:txBody>
          <a:bodyPr anchorCtr="0" anchor="b" bIns="45600" lIns="91200" spcFirstLastPara="1" rIns="91200" wrap="square" tIns="456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3" name="Google Shape;413;p1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1:notes"/>
          <p:cNvSpPr txBox="1"/>
          <p:nvPr>
            <p:ph idx="12" type="sldNum"/>
          </p:nvPr>
        </p:nvSpPr>
        <p:spPr>
          <a:xfrm>
            <a:off x="3850448" y="9430094"/>
            <a:ext cx="2945660" cy="498134"/>
          </a:xfrm>
          <a:prstGeom prst="rect">
            <a:avLst/>
          </a:prstGeom>
          <a:noFill/>
          <a:ln>
            <a:noFill/>
          </a:ln>
        </p:spPr>
        <p:txBody>
          <a:bodyPr anchorCtr="0" anchor="b" bIns="45600" lIns="91200" spcFirstLastPara="1" rIns="91200" wrap="square" tIns="456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p10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2" name="Google Shape;672;p10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p11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5" name="Google Shape;705;p11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6" name="Google Shape;706;p11:notes"/>
          <p:cNvSpPr txBox="1"/>
          <p:nvPr>
            <p:ph idx="12" type="sldNum"/>
          </p:nvPr>
        </p:nvSpPr>
        <p:spPr>
          <a:xfrm>
            <a:off x="3850448" y="9430094"/>
            <a:ext cx="2945660" cy="498134"/>
          </a:xfrm>
          <a:prstGeom prst="rect">
            <a:avLst/>
          </a:prstGeom>
          <a:noFill/>
          <a:ln>
            <a:noFill/>
          </a:ln>
        </p:spPr>
        <p:txBody>
          <a:bodyPr anchorCtr="0" anchor="b" bIns="45600" lIns="91200" spcFirstLastPara="1" rIns="91200" wrap="square" tIns="456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12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7" name="Google Shape;727;p12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13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4" name="Google Shape;784;p13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8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p14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0" name="Google Shape;810;p14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2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Google Shape;843;p15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4" name="Google Shape;844;p15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5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p16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7" name="Google Shape;867;p16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8" name="Google Shape;868;p16:notes"/>
          <p:cNvSpPr txBox="1"/>
          <p:nvPr>
            <p:ph idx="12" type="sldNum"/>
          </p:nvPr>
        </p:nvSpPr>
        <p:spPr>
          <a:xfrm>
            <a:off x="3850448" y="9430094"/>
            <a:ext cx="2945660" cy="498134"/>
          </a:xfrm>
          <a:prstGeom prst="rect">
            <a:avLst/>
          </a:prstGeom>
          <a:noFill/>
          <a:ln>
            <a:noFill/>
          </a:ln>
        </p:spPr>
        <p:txBody>
          <a:bodyPr anchorCtr="0" anchor="b" bIns="45600" lIns="91200" spcFirstLastPara="1" rIns="91200" wrap="square" tIns="456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5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17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7" name="Google Shape;897;p17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2" name="Shape 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" name="Google Shape;903;p18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4" name="Google Shape;904;p18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5" name="Google Shape;905;p18:notes"/>
          <p:cNvSpPr txBox="1"/>
          <p:nvPr>
            <p:ph idx="12" type="sldNum"/>
          </p:nvPr>
        </p:nvSpPr>
        <p:spPr>
          <a:xfrm>
            <a:off x="3850448" y="9430094"/>
            <a:ext cx="2945660" cy="498134"/>
          </a:xfrm>
          <a:prstGeom prst="rect">
            <a:avLst/>
          </a:prstGeom>
          <a:noFill/>
          <a:ln>
            <a:noFill/>
          </a:ln>
        </p:spPr>
        <p:txBody>
          <a:bodyPr anchorCtr="0" anchor="b" bIns="45600" lIns="91200" spcFirstLastPara="1" rIns="91200" wrap="square" tIns="456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7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p19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9" name="Google Shape;919;p19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0" name="Google Shape;920;p19:notes"/>
          <p:cNvSpPr txBox="1"/>
          <p:nvPr>
            <p:ph idx="12" type="sldNum"/>
          </p:nvPr>
        </p:nvSpPr>
        <p:spPr>
          <a:xfrm>
            <a:off x="3850448" y="9430094"/>
            <a:ext cx="2945660" cy="498134"/>
          </a:xfrm>
          <a:prstGeom prst="rect">
            <a:avLst/>
          </a:prstGeom>
          <a:noFill/>
          <a:ln>
            <a:noFill/>
          </a:ln>
        </p:spPr>
        <p:txBody>
          <a:bodyPr anchorCtr="0" anchor="b" bIns="45600" lIns="91200" spcFirstLastPara="1" rIns="91200" wrap="square" tIns="456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ru-RU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2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2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6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Google Shape;927;p20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8" name="Google Shape;928;p20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3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6" name="Google Shape;446;p3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4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4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5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7" name="Google Shape;497;p5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6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1" name="Google Shape;511;p6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2" name="Google Shape;512;p6:notes"/>
          <p:cNvSpPr txBox="1"/>
          <p:nvPr>
            <p:ph idx="12" type="sldNum"/>
          </p:nvPr>
        </p:nvSpPr>
        <p:spPr>
          <a:xfrm>
            <a:off x="3850448" y="9430094"/>
            <a:ext cx="2945660" cy="498134"/>
          </a:xfrm>
          <a:prstGeom prst="rect">
            <a:avLst/>
          </a:prstGeom>
          <a:noFill/>
          <a:ln>
            <a:noFill/>
          </a:ln>
        </p:spPr>
        <p:txBody>
          <a:bodyPr anchorCtr="0" anchor="b" bIns="45600" lIns="91200" spcFirstLastPara="1" rIns="91200" wrap="square" tIns="456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7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3" name="Google Shape;553;p7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4" name="Google Shape;554;p7:notes"/>
          <p:cNvSpPr txBox="1"/>
          <p:nvPr>
            <p:ph idx="12" type="sldNum"/>
          </p:nvPr>
        </p:nvSpPr>
        <p:spPr>
          <a:xfrm>
            <a:off x="3850448" y="9430094"/>
            <a:ext cx="2945660" cy="498134"/>
          </a:xfrm>
          <a:prstGeom prst="rect">
            <a:avLst/>
          </a:prstGeom>
          <a:noFill/>
          <a:ln>
            <a:noFill/>
          </a:ln>
        </p:spPr>
        <p:txBody>
          <a:bodyPr anchorCtr="0" anchor="b" bIns="45600" lIns="91200" spcFirstLastPara="1" rIns="91200" wrap="square" tIns="456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8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7" name="Google Shape;587;p8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9:notes"/>
          <p:cNvSpPr txBox="1"/>
          <p:nvPr>
            <p:ph idx="1" type="body"/>
          </p:nvPr>
        </p:nvSpPr>
        <p:spPr>
          <a:xfrm>
            <a:off x="679768" y="4777964"/>
            <a:ext cx="5438140" cy="3909238"/>
          </a:xfrm>
          <a:prstGeom prst="rect">
            <a:avLst/>
          </a:prstGeom>
        </p:spPr>
        <p:txBody>
          <a:bodyPr anchorCtr="0" anchor="t" bIns="45600" lIns="91200" spcFirstLastPara="1" rIns="91200" wrap="square" tIns="45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7" name="Google Shape;627;p9:notes"/>
          <p:cNvSpPr/>
          <p:nvPr>
            <p:ph idx="2" type="sldImg"/>
          </p:nvPr>
        </p:nvSpPr>
        <p:spPr>
          <a:xfrm>
            <a:off x="1165225" y="1241425"/>
            <a:ext cx="4467225" cy="334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2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2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22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6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6"/>
          <p:cNvSpPr txBox="1"/>
          <p:nvPr>
            <p:ph idx="1" type="body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36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6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6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7"/>
          <p:cNvSpPr txBox="1"/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7"/>
          <p:cNvSpPr txBox="1"/>
          <p:nvPr>
            <p:ph idx="1" type="body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37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37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7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4"/>
          <p:cNvSpPr txBox="1"/>
          <p:nvPr>
            <p:ph type="ctrTitle"/>
          </p:nvPr>
        </p:nvSpPr>
        <p:spPr>
          <a:xfrm>
            <a:off x="685800" y="2130429"/>
            <a:ext cx="7772400" cy="1470026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lvl="0" algn="ctr">
              <a:spcBef>
                <a:spcPts val="645"/>
              </a:spcBef>
              <a:spcAft>
                <a:spcPts val="0"/>
              </a:spcAft>
              <a:buClr>
                <a:srgbClr val="888888"/>
              </a:buClr>
              <a:buSzPts val="3225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55"/>
              </a:spcBef>
              <a:spcAft>
                <a:spcPts val="0"/>
              </a:spcAft>
              <a:buClr>
                <a:srgbClr val="888888"/>
              </a:buClr>
              <a:buSzPts val="2775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5"/>
              </a:spcBef>
              <a:spcAft>
                <a:spcPts val="0"/>
              </a:spcAft>
              <a:buClr>
                <a:srgbClr val="888888"/>
              </a:buClr>
              <a:buSzPts val="2025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5"/>
              </a:spcBef>
              <a:spcAft>
                <a:spcPts val="0"/>
              </a:spcAft>
              <a:buClr>
                <a:srgbClr val="888888"/>
              </a:buClr>
              <a:buSzPts val="2025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5"/>
              </a:spcBef>
              <a:spcAft>
                <a:spcPts val="0"/>
              </a:spcAft>
              <a:buClr>
                <a:srgbClr val="888888"/>
              </a:buClr>
              <a:buSzPts val="2025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5"/>
              </a:spcBef>
              <a:spcAft>
                <a:spcPts val="0"/>
              </a:spcAft>
              <a:buClr>
                <a:srgbClr val="888888"/>
              </a:buClr>
              <a:buSzPts val="2025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5"/>
              </a:spcBef>
              <a:spcAft>
                <a:spcPts val="0"/>
              </a:spcAft>
              <a:buClr>
                <a:srgbClr val="888888"/>
              </a:buClr>
              <a:buSzPts val="2025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5"/>
              </a:spcBef>
              <a:spcAft>
                <a:spcPts val="0"/>
              </a:spcAft>
              <a:buClr>
                <a:srgbClr val="888888"/>
              </a:buClr>
              <a:buSzPts val="2025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24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4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4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7"/>
          <p:cNvSpPr txBox="1"/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47"/>
          <p:cNvSpPr txBox="1"/>
          <p:nvPr>
            <p:ph idx="1" type="body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47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47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47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8"/>
          <p:cNvSpPr txBox="1"/>
          <p:nvPr>
            <p:ph type="title"/>
          </p:nvPr>
        </p:nvSpPr>
        <p:spPr>
          <a:xfrm>
            <a:off x="722314" y="4406901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3975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48"/>
          <p:cNvSpPr txBox="1"/>
          <p:nvPr>
            <p:ph idx="1" type="body"/>
          </p:nvPr>
        </p:nvSpPr>
        <p:spPr>
          <a:xfrm>
            <a:off x="722314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60950" lIns="121900" spcFirstLastPara="1" rIns="121900" wrap="square" tIns="60950">
            <a:noAutofit/>
          </a:bodyPr>
          <a:lstStyle>
            <a:lvl1pPr indent="-228600" lvl="0" marL="457200" algn="l">
              <a:spcBef>
                <a:spcPts val="405"/>
              </a:spcBef>
              <a:spcAft>
                <a:spcPts val="0"/>
              </a:spcAft>
              <a:buClr>
                <a:srgbClr val="888888"/>
              </a:buClr>
              <a:buSzPts val="2025"/>
              <a:buNone/>
              <a:defRPr sz="2025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15"/>
              </a:spcBef>
              <a:spcAft>
                <a:spcPts val="0"/>
              </a:spcAft>
              <a:buClr>
                <a:srgbClr val="888888"/>
              </a:buClr>
              <a:buSzPts val="1575"/>
              <a:buNone/>
              <a:defRPr sz="1575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5"/>
              </a:spcBef>
              <a:spcAft>
                <a:spcPts val="0"/>
              </a:spcAft>
              <a:buClr>
                <a:srgbClr val="888888"/>
              </a:buClr>
              <a:buSzPts val="1425"/>
              <a:buNone/>
              <a:defRPr sz="1425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5"/>
              </a:spcBef>
              <a:spcAft>
                <a:spcPts val="0"/>
              </a:spcAft>
              <a:buClr>
                <a:srgbClr val="888888"/>
              </a:buClr>
              <a:buSzPts val="1425"/>
              <a:buNone/>
              <a:defRPr sz="1425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5"/>
              </a:spcBef>
              <a:spcAft>
                <a:spcPts val="0"/>
              </a:spcAft>
              <a:buClr>
                <a:srgbClr val="888888"/>
              </a:buClr>
              <a:buSzPts val="1425"/>
              <a:buNone/>
              <a:defRPr sz="1425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5"/>
              </a:spcBef>
              <a:spcAft>
                <a:spcPts val="0"/>
              </a:spcAft>
              <a:buClr>
                <a:srgbClr val="888888"/>
              </a:buClr>
              <a:buSzPts val="1425"/>
              <a:buNone/>
              <a:defRPr sz="1425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5"/>
              </a:spcBef>
              <a:spcAft>
                <a:spcPts val="0"/>
              </a:spcAft>
              <a:buClr>
                <a:srgbClr val="888888"/>
              </a:buClr>
              <a:buSzPts val="1425"/>
              <a:buNone/>
              <a:defRPr sz="1425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5"/>
              </a:spcBef>
              <a:spcAft>
                <a:spcPts val="0"/>
              </a:spcAft>
              <a:buClr>
                <a:srgbClr val="888888"/>
              </a:buClr>
              <a:buSzPts val="1425"/>
              <a:buNone/>
              <a:defRPr sz="1425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48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48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48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9"/>
          <p:cNvSpPr txBox="1"/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49"/>
          <p:cNvSpPr txBox="1"/>
          <p:nvPr>
            <p:ph idx="1" type="body"/>
          </p:nvPr>
        </p:nvSpPr>
        <p:spPr>
          <a:xfrm>
            <a:off x="457201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404812" lvl="0" marL="457200" algn="l">
              <a:spcBef>
                <a:spcPts val="555"/>
              </a:spcBef>
              <a:spcAft>
                <a:spcPts val="0"/>
              </a:spcAft>
              <a:buClr>
                <a:schemeClr val="dk1"/>
              </a:buClr>
              <a:buSzPts val="2775"/>
              <a:buChar char="•"/>
              <a:defRPr sz="2775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7187" lvl="2" marL="13716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•"/>
              <a:defRPr sz="2025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49"/>
          <p:cNvSpPr txBox="1"/>
          <p:nvPr>
            <p:ph idx="2" type="body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404812" lvl="0" marL="457200" algn="l">
              <a:spcBef>
                <a:spcPts val="555"/>
              </a:spcBef>
              <a:spcAft>
                <a:spcPts val="0"/>
              </a:spcAft>
              <a:buClr>
                <a:schemeClr val="dk1"/>
              </a:buClr>
              <a:buSzPts val="2775"/>
              <a:buChar char="•"/>
              <a:defRPr sz="2775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7187" lvl="2" marL="13716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•"/>
              <a:defRPr sz="2025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2" name="Google Shape;112;p49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49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49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0"/>
          <p:cNvSpPr txBox="1"/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50"/>
          <p:cNvSpPr txBox="1"/>
          <p:nvPr>
            <p:ph idx="1" type="body"/>
          </p:nvPr>
        </p:nvSpPr>
        <p:spPr>
          <a:xfrm>
            <a:off x="457200" y="1535114"/>
            <a:ext cx="4040188" cy="639763"/>
          </a:xfrm>
          <a:prstGeom prst="rect">
            <a:avLst/>
          </a:prstGeom>
          <a:noFill/>
          <a:ln>
            <a:noFill/>
          </a:ln>
        </p:spPr>
        <p:txBody>
          <a:bodyPr anchorCtr="0" anchor="b" bIns="60950" lIns="121900" spcFirstLastPara="1" rIns="121900" wrap="square" tIns="6095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None/>
              <a:defRPr b="1" sz="2025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4pPr>
            <a:lvl5pPr indent="-228600" lvl="4" marL="22860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5pPr>
            <a:lvl6pPr indent="-228600" lvl="5" marL="27432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6pPr>
            <a:lvl7pPr indent="-228600" lvl="6" marL="32004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7pPr>
            <a:lvl8pPr indent="-228600" lvl="7" marL="36576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8pPr>
            <a:lvl9pPr indent="-228600" lvl="8" marL="41148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9pPr>
          </a:lstStyle>
          <a:p/>
        </p:txBody>
      </p:sp>
      <p:sp>
        <p:nvSpPr>
          <p:cNvPr id="118" name="Google Shape;118;p50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7187" lvl="1" marL="9144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–"/>
              <a:defRPr sz="2025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8612" lvl="3" marL="18288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–"/>
              <a:defRPr sz="1575"/>
            </a:lvl4pPr>
            <a:lvl5pPr indent="-328612" lvl="4" marL="22860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»"/>
              <a:defRPr sz="1575"/>
            </a:lvl5pPr>
            <a:lvl6pPr indent="-328612" lvl="5" marL="27432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•"/>
              <a:defRPr sz="1575"/>
            </a:lvl6pPr>
            <a:lvl7pPr indent="-328612" lvl="6" marL="32004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•"/>
              <a:defRPr sz="1575"/>
            </a:lvl7pPr>
            <a:lvl8pPr indent="-328612" lvl="7" marL="36576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•"/>
              <a:defRPr sz="1575"/>
            </a:lvl8pPr>
            <a:lvl9pPr indent="-328612" lvl="8" marL="41148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•"/>
              <a:defRPr sz="1575"/>
            </a:lvl9pPr>
          </a:lstStyle>
          <a:p/>
        </p:txBody>
      </p:sp>
      <p:sp>
        <p:nvSpPr>
          <p:cNvPr id="119" name="Google Shape;119;p50"/>
          <p:cNvSpPr txBox="1"/>
          <p:nvPr>
            <p:ph idx="3" type="body"/>
          </p:nvPr>
        </p:nvSpPr>
        <p:spPr>
          <a:xfrm>
            <a:off x="4645032" y="1535114"/>
            <a:ext cx="4041775" cy="639763"/>
          </a:xfrm>
          <a:prstGeom prst="rect">
            <a:avLst/>
          </a:prstGeom>
          <a:noFill/>
          <a:ln>
            <a:noFill/>
          </a:ln>
        </p:spPr>
        <p:txBody>
          <a:bodyPr anchorCtr="0" anchor="b" bIns="60950" lIns="121900" spcFirstLastPara="1" rIns="121900" wrap="square" tIns="6095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None/>
              <a:defRPr b="1" sz="2025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4pPr>
            <a:lvl5pPr indent="-228600" lvl="4" marL="22860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5pPr>
            <a:lvl6pPr indent="-228600" lvl="5" marL="27432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6pPr>
            <a:lvl7pPr indent="-228600" lvl="6" marL="32004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7pPr>
            <a:lvl8pPr indent="-228600" lvl="7" marL="36576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8pPr>
            <a:lvl9pPr indent="-228600" lvl="8" marL="41148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9pPr>
          </a:lstStyle>
          <a:p/>
        </p:txBody>
      </p:sp>
      <p:sp>
        <p:nvSpPr>
          <p:cNvPr id="120" name="Google Shape;120;p50"/>
          <p:cNvSpPr txBox="1"/>
          <p:nvPr>
            <p:ph idx="4" type="body"/>
          </p:nvPr>
        </p:nvSpPr>
        <p:spPr>
          <a:xfrm>
            <a:off x="4645032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7187" lvl="1" marL="9144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–"/>
              <a:defRPr sz="2025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8612" lvl="3" marL="18288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–"/>
              <a:defRPr sz="1575"/>
            </a:lvl4pPr>
            <a:lvl5pPr indent="-328612" lvl="4" marL="22860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»"/>
              <a:defRPr sz="1575"/>
            </a:lvl5pPr>
            <a:lvl6pPr indent="-328612" lvl="5" marL="27432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•"/>
              <a:defRPr sz="1575"/>
            </a:lvl6pPr>
            <a:lvl7pPr indent="-328612" lvl="6" marL="32004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•"/>
              <a:defRPr sz="1575"/>
            </a:lvl7pPr>
            <a:lvl8pPr indent="-328612" lvl="7" marL="36576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•"/>
              <a:defRPr sz="1575"/>
            </a:lvl8pPr>
            <a:lvl9pPr indent="-328612" lvl="8" marL="41148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•"/>
              <a:defRPr sz="1575"/>
            </a:lvl9pPr>
          </a:lstStyle>
          <a:p/>
        </p:txBody>
      </p:sp>
      <p:sp>
        <p:nvSpPr>
          <p:cNvPr id="121" name="Google Shape;121;p50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50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50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1"/>
          <p:cNvSpPr txBox="1"/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51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51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51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2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52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52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3"/>
          <p:cNvSpPr txBox="1"/>
          <p:nvPr>
            <p:ph type="title"/>
          </p:nvPr>
        </p:nvSpPr>
        <p:spPr>
          <a:xfrm>
            <a:off x="457203" y="273049"/>
            <a:ext cx="3008313" cy="1162051"/>
          </a:xfrm>
          <a:prstGeom prst="rect">
            <a:avLst/>
          </a:prstGeom>
          <a:noFill/>
          <a:ln>
            <a:noFill/>
          </a:ln>
        </p:spPr>
        <p:txBody>
          <a:bodyPr anchorCtr="0" anchor="b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25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53"/>
          <p:cNvSpPr txBox="1"/>
          <p:nvPr>
            <p:ph idx="1" type="body"/>
          </p:nvPr>
        </p:nvSpPr>
        <p:spPr>
          <a:xfrm>
            <a:off x="3575050" y="273055"/>
            <a:ext cx="5111750" cy="5853114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433387" lvl="0" marL="457200" algn="l">
              <a:spcBef>
                <a:spcPts val="645"/>
              </a:spcBef>
              <a:spcAft>
                <a:spcPts val="0"/>
              </a:spcAft>
              <a:buClr>
                <a:schemeClr val="dk1"/>
              </a:buClr>
              <a:buSzPts val="3225"/>
              <a:buChar char="•"/>
              <a:defRPr sz="3225"/>
            </a:lvl1pPr>
            <a:lvl2pPr indent="-404812" lvl="1" marL="914400" algn="l">
              <a:spcBef>
                <a:spcPts val="555"/>
              </a:spcBef>
              <a:spcAft>
                <a:spcPts val="0"/>
              </a:spcAft>
              <a:buClr>
                <a:schemeClr val="dk1"/>
              </a:buClr>
              <a:buSzPts val="2775"/>
              <a:buChar char="–"/>
              <a:defRPr sz="2775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7187" lvl="3" marL="18288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–"/>
              <a:defRPr sz="2025"/>
            </a:lvl4pPr>
            <a:lvl5pPr indent="-357187" lvl="4" marL="22860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»"/>
              <a:defRPr sz="2025"/>
            </a:lvl5pPr>
            <a:lvl6pPr indent="-357187" lvl="5" marL="27432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•"/>
              <a:defRPr sz="2025"/>
            </a:lvl6pPr>
            <a:lvl7pPr indent="-357187" lvl="6" marL="32004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•"/>
              <a:defRPr sz="2025"/>
            </a:lvl7pPr>
            <a:lvl8pPr indent="-357187" lvl="7" marL="36576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•"/>
              <a:defRPr sz="2025"/>
            </a:lvl8pPr>
            <a:lvl9pPr indent="-357187" lvl="8" marL="41148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•"/>
              <a:defRPr sz="2025"/>
            </a:lvl9pPr>
          </a:lstStyle>
          <a:p/>
        </p:txBody>
      </p:sp>
      <p:sp>
        <p:nvSpPr>
          <p:cNvPr id="136" name="Google Shape;136;p53"/>
          <p:cNvSpPr txBox="1"/>
          <p:nvPr>
            <p:ph idx="2" type="body"/>
          </p:nvPr>
        </p:nvSpPr>
        <p:spPr>
          <a:xfrm>
            <a:off x="457203" y="1435105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228600" lvl="0" marL="457200" algn="l"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1425"/>
              <a:buNone/>
              <a:defRPr sz="1425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195"/>
              </a:spcBef>
              <a:spcAft>
                <a:spcPts val="0"/>
              </a:spcAft>
              <a:buClr>
                <a:schemeClr val="dk1"/>
              </a:buClr>
              <a:buSzPts val="975"/>
              <a:buNone/>
              <a:defRPr sz="975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7" name="Google Shape;137;p53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53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53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5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5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5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5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4"/>
          <p:cNvSpPr txBox="1"/>
          <p:nvPr>
            <p:ph type="title"/>
          </p:nvPr>
        </p:nvSpPr>
        <p:spPr>
          <a:xfrm>
            <a:off x="1792288" y="4800601"/>
            <a:ext cx="5486400" cy="566739"/>
          </a:xfrm>
          <a:prstGeom prst="rect">
            <a:avLst/>
          </a:prstGeom>
          <a:noFill/>
          <a:ln>
            <a:noFill/>
          </a:ln>
        </p:spPr>
        <p:txBody>
          <a:bodyPr anchorCtr="0" anchor="b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25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5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rmAutofit/>
          </a:bodyPr>
          <a:lstStyle>
            <a:lvl1pPr lvl="0" marR="0" rtl="0" algn="l">
              <a:spcBef>
                <a:spcPts val="645"/>
              </a:spcBef>
              <a:spcAft>
                <a:spcPts val="0"/>
              </a:spcAft>
              <a:buClr>
                <a:schemeClr val="dk1"/>
              </a:buClr>
              <a:buSzPts val="3225"/>
              <a:buFont typeface="Arial"/>
              <a:buNone/>
              <a:defRPr b="0" i="0" sz="32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55"/>
              </a:spcBef>
              <a:spcAft>
                <a:spcPts val="0"/>
              </a:spcAft>
              <a:buClr>
                <a:schemeClr val="dk1"/>
              </a:buClr>
              <a:buSzPts val="2775"/>
              <a:buFont typeface="Arial"/>
              <a:buNone/>
              <a:defRPr b="0" i="0" sz="277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None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None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None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None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None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None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54"/>
          <p:cNvSpPr txBox="1"/>
          <p:nvPr>
            <p:ph idx="1" type="body"/>
          </p:nvPr>
        </p:nvSpPr>
        <p:spPr>
          <a:xfrm>
            <a:off x="1792288" y="5367342"/>
            <a:ext cx="5486400" cy="804863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228600" lvl="0" marL="457200" algn="l"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1425"/>
              <a:buNone/>
              <a:defRPr sz="1425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195"/>
              </a:spcBef>
              <a:spcAft>
                <a:spcPts val="0"/>
              </a:spcAft>
              <a:buClr>
                <a:schemeClr val="dk1"/>
              </a:buClr>
              <a:buSzPts val="975"/>
              <a:buNone/>
              <a:defRPr sz="975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4" name="Google Shape;144;p54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54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54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55"/>
          <p:cNvSpPr txBox="1"/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55"/>
          <p:cNvSpPr txBox="1"/>
          <p:nvPr>
            <p:ph idx="1" type="body"/>
          </p:nvPr>
        </p:nvSpPr>
        <p:spPr>
          <a:xfrm rot="5400000">
            <a:off x="2309283" y="-251883"/>
            <a:ext cx="452543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0" name="Google Shape;150;p55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55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55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56"/>
          <p:cNvSpPr txBox="1"/>
          <p:nvPr>
            <p:ph type="title"/>
          </p:nvPr>
        </p:nvSpPr>
        <p:spPr>
          <a:xfrm rot="5400000">
            <a:off x="4732337" y="2171703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56"/>
          <p:cNvSpPr txBox="1"/>
          <p:nvPr>
            <p:ph idx="1" type="body"/>
          </p:nvPr>
        </p:nvSpPr>
        <p:spPr>
          <a:xfrm rot="5400000">
            <a:off x="541339" y="190503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6" name="Google Shape;156;p56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56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56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9"/>
          <p:cNvSpPr txBox="1"/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29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8" name="Google Shape;168;p29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9" name="Google Shape;169;p29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0"/>
          <p:cNvSpPr txBox="1"/>
          <p:nvPr>
            <p:ph type="ctrTitle"/>
          </p:nvPr>
        </p:nvSpPr>
        <p:spPr>
          <a:xfrm>
            <a:off x="685800" y="2130429"/>
            <a:ext cx="7772400" cy="1470026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30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lvl="0" algn="ctr">
              <a:spcBef>
                <a:spcPts val="645"/>
              </a:spcBef>
              <a:spcAft>
                <a:spcPts val="0"/>
              </a:spcAft>
              <a:buClr>
                <a:srgbClr val="888888"/>
              </a:buClr>
              <a:buSzPts val="3225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55"/>
              </a:spcBef>
              <a:spcAft>
                <a:spcPts val="0"/>
              </a:spcAft>
              <a:buClr>
                <a:srgbClr val="888888"/>
              </a:buClr>
              <a:buSzPts val="2775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5"/>
              </a:spcBef>
              <a:spcAft>
                <a:spcPts val="0"/>
              </a:spcAft>
              <a:buClr>
                <a:srgbClr val="888888"/>
              </a:buClr>
              <a:buSzPts val="2025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5"/>
              </a:spcBef>
              <a:spcAft>
                <a:spcPts val="0"/>
              </a:spcAft>
              <a:buClr>
                <a:srgbClr val="888888"/>
              </a:buClr>
              <a:buSzPts val="2025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5"/>
              </a:spcBef>
              <a:spcAft>
                <a:spcPts val="0"/>
              </a:spcAft>
              <a:buClr>
                <a:srgbClr val="888888"/>
              </a:buClr>
              <a:buSzPts val="2025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5"/>
              </a:spcBef>
              <a:spcAft>
                <a:spcPts val="0"/>
              </a:spcAft>
              <a:buClr>
                <a:srgbClr val="888888"/>
              </a:buClr>
              <a:buSzPts val="2025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5"/>
              </a:spcBef>
              <a:spcAft>
                <a:spcPts val="0"/>
              </a:spcAft>
              <a:buClr>
                <a:srgbClr val="888888"/>
              </a:buClr>
              <a:buSzPts val="2025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5"/>
              </a:spcBef>
              <a:spcAft>
                <a:spcPts val="0"/>
              </a:spcAft>
              <a:buClr>
                <a:srgbClr val="888888"/>
              </a:buClr>
              <a:buSzPts val="2025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73" name="Google Shape;173;p30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30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5" name="Google Shape;175;p30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8"/>
          <p:cNvSpPr txBox="1"/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8" name="Google Shape;178;p38"/>
          <p:cNvSpPr txBox="1"/>
          <p:nvPr>
            <p:ph idx="1" type="body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9" name="Google Shape;179;p38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38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38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9"/>
          <p:cNvSpPr txBox="1"/>
          <p:nvPr>
            <p:ph type="title"/>
          </p:nvPr>
        </p:nvSpPr>
        <p:spPr>
          <a:xfrm>
            <a:off x="722314" y="4406901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3975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4" name="Google Shape;184;p39"/>
          <p:cNvSpPr txBox="1"/>
          <p:nvPr>
            <p:ph idx="1" type="body"/>
          </p:nvPr>
        </p:nvSpPr>
        <p:spPr>
          <a:xfrm>
            <a:off x="722314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60950" lIns="121900" spcFirstLastPara="1" rIns="121900" wrap="square" tIns="60950">
            <a:noAutofit/>
          </a:bodyPr>
          <a:lstStyle>
            <a:lvl1pPr indent="-228600" lvl="0" marL="457200" algn="l">
              <a:spcBef>
                <a:spcPts val="405"/>
              </a:spcBef>
              <a:spcAft>
                <a:spcPts val="0"/>
              </a:spcAft>
              <a:buClr>
                <a:srgbClr val="888888"/>
              </a:buClr>
              <a:buSzPts val="2025"/>
              <a:buNone/>
              <a:defRPr sz="2025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15"/>
              </a:spcBef>
              <a:spcAft>
                <a:spcPts val="0"/>
              </a:spcAft>
              <a:buClr>
                <a:srgbClr val="888888"/>
              </a:buClr>
              <a:buSzPts val="1575"/>
              <a:buNone/>
              <a:defRPr sz="1575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5"/>
              </a:spcBef>
              <a:spcAft>
                <a:spcPts val="0"/>
              </a:spcAft>
              <a:buClr>
                <a:srgbClr val="888888"/>
              </a:buClr>
              <a:buSzPts val="1425"/>
              <a:buNone/>
              <a:defRPr sz="1425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5"/>
              </a:spcBef>
              <a:spcAft>
                <a:spcPts val="0"/>
              </a:spcAft>
              <a:buClr>
                <a:srgbClr val="888888"/>
              </a:buClr>
              <a:buSzPts val="1425"/>
              <a:buNone/>
              <a:defRPr sz="1425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5"/>
              </a:spcBef>
              <a:spcAft>
                <a:spcPts val="0"/>
              </a:spcAft>
              <a:buClr>
                <a:srgbClr val="888888"/>
              </a:buClr>
              <a:buSzPts val="1425"/>
              <a:buNone/>
              <a:defRPr sz="1425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5"/>
              </a:spcBef>
              <a:spcAft>
                <a:spcPts val="0"/>
              </a:spcAft>
              <a:buClr>
                <a:srgbClr val="888888"/>
              </a:buClr>
              <a:buSzPts val="1425"/>
              <a:buNone/>
              <a:defRPr sz="1425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5"/>
              </a:spcBef>
              <a:spcAft>
                <a:spcPts val="0"/>
              </a:spcAft>
              <a:buClr>
                <a:srgbClr val="888888"/>
              </a:buClr>
              <a:buSzPts val="1425"/>
              <a:buNone/>
              <a:defRPr sz="1425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5"/>
              </a:spcBef>
              <a:spcAft>
                <a:spcPts val="0"/>
              </a:spcAft>
              <a:buClr>
                <a:srgbClr val="888888"/>
              </a:buClr>
              <a:buSzPts val="1425"/>
              <a:buNone/>
              <a:defRPr sz="1425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5" name="Google Shape;185;p39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6" name="Google Shape;186;p39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p39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0"/>
          <p:cNvSpPr txBox="1"/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40"/>
          <p:cNvSpPr txBox="1"/>
          <p:nvPr>
            <p:ph idx="1" type="body"/>
          </p:nvPr>
        </p:nvSpPr>
        <p:spPr>
          <a:xfrm>
            <a:off x="457201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404812" lvl="0" marL="457200" algn="l">
              <a:spcBef>
                <a:spcPts val="555"/>
              </a:spcBef>
              <a:spcAft>
                <a:spcPts val="0"/>
              </a:spcAft>
              <a:buClr>
                <a:schemeClr val="dk1"/>
              </a:buClr>
              <a:buSzPts val="2775"/>
              <a:buChar char="•"/>
              <a:defRPr sz="2775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7187" lvl="2" marL="13716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•"/>
              <a:defRPr sz="2025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91" name="Google Shape;191;p40"/>
          <p:cNvSpPr txBox="1"/>
          <p:nvPr>
            <p:ph idx="2" type="body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404812" lvl="0" marL="457200" algn="l">
              <a:spcBef>
                <a:spcPts val="555"/>
              </a:spcBef>
              <a:spcAft>
                <a:spcPts val="0"/>
              </a:spcAft>
              <a:buClr>
                <a:schemeClr val="dk1"/>
              </a:buClr>
              <a:buSzPts val="2775"/>
              <a:buChar char="•"/>
              <a:defRPr sz="2775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7187" lvl="2" marL="13716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•"/>
              <a:defRPr sz="2025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92" name="Google Shape;192;p40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3" name="Google Shape;193;p40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40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1"/>
          <p:cNvSpPr txBox="1"/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41"/>
          <p:cNvSpPr txBox="1"/>
          <p:nvPr>
            <p:ph idx="1" type="body"/>
          </p:nvPr>
        </p:nvSpPr>
        <p:spPr>
          <a:xfrm>
            <a:off x="457200" y="1535114"/>
            <a:ext cx="4040188" cy="639763"/>
          </a:xfrm>
          <a:prstGeom prst="rect">
            <a:avLst/>
          </a:prstGeom>
          <a:noFill/>
          <a:ln>
            <a:noFill/>
          </a:ln>
        </p:spPr>
        <p:txBody>
          <a:bodyPr anchorCtr="0" anchor="b" bIns="60950" lIns="121900" spcFirstLastPara="1" rIns="121900" wrap="square" tIns="6095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None/>
              <a:defRPr b="1" sz="2025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4pPr>
            <a:lvl5pPr indent="-228600" lvl="4" marL="22860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5pPr>
            <a:lvl6pPr indent="-228600" lvl="5" marL="27432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6pPr>
            <a:lvl7pPr indent="-228600" lvl="6" marL="32004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7pPr>
            <a:lvl8pPr indent="-228600" lvl="7" marL="36576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8pPr>
            <a:lvl9pPr indent="-228600" lvl="8" marL="41148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9pPr>
          </a:lstStyle>
          <a:p/>
        </p:txBody>
      </p:sp>
      <p:sp>
        <p:nvSpPr>
          <p:cNvPr id="198" name="Google Shape;198;p41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7187" lvl="1" marL="9144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–"/>
              <a:defRPr sz="2025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8612" lvl="3" marL="18288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–"/>
              <a:defRPr sz="1575"/>
            </a:lvl4pPr>
            <a:lvl5pPr indent="-328612" lvl="4" marL="22860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»"/>
              <a:defRPr sz="1575"/>
            </a:lvl5pPr>
            <a:lvl6pPr indent="-328612" lvl="5" marL="27432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•"/>
              <a:defRPr sz="1575"/>
            </a:lvl6pPr>
            <a:lvl7pPr indent="-328612" lvl="6" marL="32004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•"/>
              <a:defRPr sz="1575"/>
            </a:lvl7pPr>
            <a:lvl8pPr indent="-328612" lvl="7" marL="36576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•"/>
              <a:defRPr sz="1575"/>
            </a:lvl8pPr>
            <a:lvl9pPr indent="-328612" lvl="8" marL="41148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•"/>
              <a:defRPr sz="1575"/>
            </a:lvl9pPr>
          </a:lstStyle>
          <a:p/>
        </p:txBody>
      </p:sp>
      <p:sp>
        <p:nvSpPr>
          <p:cNvPr id="199" name="Google Shape;199;p41"/>
          <p:cNvSpPr txBox="1"/>
          <p:nvPr>
            <p:ph idx="3" type="body"/>
          </p:nvPr>
        </p:nvSpPr>
        <p:spPr>
          <a:xfrm>
            <a:off x="4645032" y="1535114"/>
            <a:ext cx="4041775" cy="639763"/>
          </a:xfrm>
          <a:prstGeom prst="rect">
            <a:avLst/>
          </a:prstGeom>
          <a:noFill/>
          <a:ln>
            <a:noFill/>
          </a:ln>
        </p:spPr>
        <p:txBody>
          <a:bodyPr anchorCtr="0" anchor="b" bIns="60950" lIns="121900" spcFirstLastPara="1" rIns="121900" wrap="square" tIns="6095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None/>
              <a:defRPr b="1" sz="2025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4pPr>
            <a:lvl5pPr indent="-228600" lvl="4" marL="22860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5pPr>
            <a:lvl6pPr indent="-228600" lvl="5" marL="27432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6pPr>
            <a:lvl7pPr indent="-228600" lvl="6" marL="32004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7pPr>
            <a:lvl8pPr indent="-228600" lvl="7" marL="36576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8pPr>
            <a:lvl9pPr indent="-228600" lvl="8" marL="41148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None/>
              <a:defRPr b="1" sz="1575"/>
            </a:lvl9pPr>
          </a:lstStyle>
          <a:p/>
        </p:txBody>
      </p:sp>
      <p:sp>
        <p:nvSpPr>
          <p:cNvPr id="200" name="Google Shape;200;p41"/>
          <p:cNvSpPr txBox="1"/>
          <p:nvPr>
            <p:ph idx="4" type="body"/>
          </p:nvPr>
        </p:nvSpPr>
        <p:spPr>
          <a:xfrm>
            <a:off x="4645032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7187" lvl="1" marL="9144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–"/>
              <a:defRPr sz="2025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8612" lvl="3" marL="18288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–"/>
              <a:defRPr sz="1575"/>
            </a:lvl4pPr>
            <a:lvl5pPr indent="-328612" lvl="4" marL="22860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»"/>
              <a:defRPr sz="1575"/>
            </a:lvl5pPr>
            <a:lvl6pPr indent="-328612" lvl="5" marL="27432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•"/>
              <a:defRPr sz="1575"/>
            </a:lvl6pPr>
            <a:lvl7pPr indent="-328612" lvl="6" marL="32004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•"/>
              <a:defRPr sz="1575"/>
            </a:lvl7pPr>
            <a:lvl8pPr indent="-328612" lvl="7" marL="36576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•"/>
              <a:defRPr sz="1575"/>
            </a:lvl8pPr>
            <a:lvl9pPr indent="-328612" lvl="8" marL="4114800" algn="l">
              <a:spcBef>
                <a:spcPts val="315"/>
              </a:spcBef>
              <a:spcAft>
                <a:spcPts val="0"/>
              </a:spcAft>
              <a:buClr>
                <a:schemeClr val="dk1"/>
              </a:buClr>
              <a:buSzPts val="1575"/>
              <a:buChar char="•"/>
              <a:defRPr sz="1575"/>
            </a:lvl9pPr>
          </a:lstStyle>
          <a:p/>
        </p:txBody>
      </p:sp>
      <p:sp>
        <p:nvSpPr>
          <p:cNvPr id="201" name="Google Shape;201;p41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41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41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2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6" name="Google Shape;206;p42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42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6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6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6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43"/>
          <p:cNvSpPr txBox="1"/>
          <p:nvPr>
            <p:ph type="title"/>
          </p:nvPr>
        </p:nvSpPr>
        <p:spPr>
          <a:xfrm>
            <a:off x="457203" y="273049"/>
            <a:ext cx="3008313" cy="1162051"/>
          </a:xfrm>
          <a:prstGeom prst="rect">
            <a:avLst/>
          </a:prstGeom>
          <a:noFill/>
          <a:ln>
            <a:noFill/>
          </a:ln>
        </p:spPr>
        <p:txBody>
          <a:bodyPr anchorCtr="0" anchor="b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25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0" name="Google Shape;210;p43"/>
          <p:cNvSpPr txBox="1"/>
          <p:nvPr>
            <p:ph idx="1" type="body"/>
          </p:nvPr>
        </p:nvSpPr>
        <p:spPr>
          <a:xfrm>
            <a:off x="3575050" y="273055"/>
            <a:ext cx="5111750" cy="5853114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433387" lvl="0" marL="457200" algn="l">
              <a:spcBef>
                <a:spcPts val="645"/>
              </a:spcBef>
              <a:spcAft>
                <a:spcPts val="0"/>
              </a:spcAft>
              <a:buClr>
                <a:schemeClr val="dk1"/>
              </a:buClr>
              <a:buSzPts val="3225"/>
              <a:buChar char="•"/>
              <a:defRPr sz="3225"/>
            </a:lvl1pPr>
            <a:lvl2pPr indent="-404812" lvl="1" marL="914400" algn="l">
              <a:spcBef>
                <a:spcPts val="555"/>
              </a:spcBef>
              <a:spcAft>
                <a:spcPts val="0"/>
              </a:spcAft>
              <a:buClr>
                <a:schemeClr val="dk1"/>
              </a:buClr>
              <a:buSzPts val="2775"/>
              <a:buChar char="–"/>
              <a:defRPr sz="2775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7187" lvl="3" marL="18288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–"/>
              <a:defRPr sz="2025"/>
            </a:lvl4pPr>
            <a:lvl5pPr indent="-357187" lvl="4" marL="22860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»"/>
              <a:defRPr sz="2025"/>
            </a:lvl5pPr>
            <a:lvl6pPr indent="-357187" lvl="5" marL="27432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•"/>
              <a:defRPr sz="2025"/>
            </a:lvl6pPr>
            <a:lvl7pPr indent="-357187" lvl="6" marL="32004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•"/>
              <a:defRPr sz="2025"/>
            </a:lvl7pPr>
            <a:lvl8pPr indent="-357187" lvl="7" marL="36576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•"/>
              <a:defRPr sz="2025"/>
            </a:lvl8pPr>
            <a:lvl9pPr indent="-357187" lvl="8" marL="411480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Char char="•"/>
              <a:defRPr sz="2025"/>
            </a:lvl9pPr>
          </a:lstStyle>
          <a:p/>
        </p:txBody>
      </p:sp>
      <p:sp>
        <p:nvSpPr>
          <p:cNvPr id="211" name="Google Shape;211;p43"/>
          <p:cNvSpPr txBox="1"/>
          <p:nvPr>
            <p:ph idx="2" type="body"/>
          </p:nvPr>
        </p:nvSpPr>
        <p:spPr>
          <a:xfrm>
            <a:off x="457203" y="1435105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228600" lvl="0" marL="457200" algn="l"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1425"/>
              <a:buNone/>
              <a:defRPr sz="1425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195"/>
              </a:spcBef>
              <a:spcAft>
                <a:spcPts val="0"/>
              </a:spcAft>
              <a:buClr>
                <a:schemeClr val="dk1"/>
              </a:buClr>
              <a:buSzPts val="975"/>
              <a:buNone/>
              <a:defRPr sz="975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212" name="Google Shape;212;p43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3" name="Google Shape;213;p43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4" name="Google Shape;214;p43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44"/>
          <p:cNvSpPr txBox="1"/>
          <p:nvPr>
            <p:ph type="title"/>
          </p:nvPr>
        </p:nvSpPr>
        <p:spPr>
          <a:xfrm>
            <a:off x="1792288" y="4800601"/>
            <a:ext cx="5486400" cy="566739"/>
          </a:xfrm>
          <a:prstGeom prst="rect">
            <a:avLst/>
          </a:prstGeom>
          <a:noFill/>
          <a:ln>
            <a:noFill/>
          </a:ln>
        </p:spPr>
        <p:txBody>
          <a:bodyPr anchorCtr="0" anchor="b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25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7" name="Google Shape;217;p4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rmAutofit/>
          </a:bodyPr>
          <a:lstStyle>
            <a:lvl1pPr lvl="0" marR="0" rtl="0" algn="l">
              <a:spcBef>
                <a:spcPts val="645"/>
              </a:spcBef>
              <a:spcAft>
                <a:spcPts val="0"/>
              </a:spcAft>
              <a:buClr>
                <a:schemeClr val="dk1"/>
              </a:buClr>
              <a:buSzPts val="3225"/>
              <a:buFont typeface="Arial"/>
              <a:buNone/>
              <a:defRPr b="0" i="0" sz="32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55"/>
              </a:spcBef>
              <a:spcAft>
                <a:spcPts val="0"/>
              </a:spcAft>
              <a:buClr>
                <a:schemeClr val="dk1"/>
              </a:buClr>
              <a:buSzPts val="2775"/>
              <a:buFont typeface="Arial"/>
              <a:buNone/>
              <a:defRPr b="0" i="0" sz="277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None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None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None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None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None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None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8" name="Google Shape;218;p44"/>
          <p:cNvSpPr txBox="1"/>
          <p:nvPr>
            <p:ph idx="1" type="body"/>
          </p:nvPr>
        </p:nvSpPr>
        <p:spPr>
          <a:xfrm>
            <a:off x="1792288" y="5367342"/>
            <a:ext cx="5486400" cy="804863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228600" lvl="0" marL="457200" algn="l">
              <a:spcBef>
                <a:spcPts val="285"/>
              </a:spcBef>
              <a:spcAft>
                <a:spcPts val="0"/>
              </a:spcAft>
              <a:buClr>
                <a:schemeClr val="dk1"/>
              </a:buClr>
              <a:buSzPts val="1425"/>
              <a:buNone/>
              <a:defRPr sz="1425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195"/>
              </a:spcBef>
              <a:spcAft>
                <a:spcPts val="0"/>
              </a:spcAft>
              <a:buClr>
                <a:schemeClr val="dk1"/>
              </a:buClr>
              <a:buSzPts val="975"/>
              <a:buNone/>
              <a:defRPr sz="975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219" name="Google Shape;219;p44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0" name="Google Shape;220;p44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1" name="Google Shape;221;p44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5"/>
          <p:cNvSpPr txBox="1"/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4" name="Google Shape;224;p45"/>
          <p:cNvSpPr txBox="1"/>
          <p:nvPr>
            <p:ph idx="1" type="body"/>
          </p:nvPr>
        </p:nvSpPr>
        <p:spPr>
          <a:xfrm rot="5400000">
            <a:off x="2309283" y="-251883"/>
            <a:ext cx="452543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5" name="Google Shape;225;p45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6" name="Google Shape;226;p45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7" name="Google Shape;227;p45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46"/>
          <p:cNvSpPr txBox="1"/>
          <p:nvPr>
            <p:ph type="title"/>
          </p:nvPr>
        </p:nvSpPr>
        <p:spPr>
          <a:xfrm rot="5400000">
            <a:off x="4732337" y="2171703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0" name="Google Shape;230;p46"/>
          <p:cNvSpPr txBox="1"/>
          <p:nvPr>
            <p:ph idx="1" type="body"/>
          </p:nvPr>
        </p:nvSpPr>
        <p:spPr>
          <a:xfrm rot="5400000">
            <a:off x="541339" y="190503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1" name="Google Shape;231;p46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2" name="Google Shape;232;p46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3" name="Google Shape;233;p46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5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3" name="Google Shape;243;p5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4" name="Google Shape;244;p5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45" name="Google Shape;245;p58"/>
          <p:cNvSpPr txBox="1"/>
          <p:nvPr>
            <p:ph type="ctrTitle"/>
          </p:nvPr>
        </p:nvSpPr>
        <p:spPr>
          <a:xfrm>
            <a:off x="685800" y="5181601"/>
            <a:ext cx="7772400" cy="93345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C81007"/>
              </a:buClr>
              <a:buSzPts val="2400"/>
              <a:buFont typeface="Libre Franklin Thin"/>
              <a:buNone/>
              <a:defRPr sz="2400">
                <a:solidFill>
                  <a:srgbClr val="C81007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6" name="Google Shape;246;p58"/>
          <p:cNvSpPr txBox="1"/>
          <p:nvPr>
            <p:ph idx="1" type="subTitle"/>
          </p:nvPr>
        </p:nvSpPr>
        <p:spPr>
          <a:xfrm>
            <a:off x="1371600" y="6096000"/>
            <a:ext cx="64008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Clr>
                <a:srgbClr val="FA7D76"/>
              </a:buClr>
              <a:buSzPts val="1800"/>
              <a:buFont typeface="Calibri"/>
              <a:buNone/>
              <a:defRPr sz="1800">
                <a:solidFill>
                  <a:srgbClr val="FA7D76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Calibri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5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9" name="Google Shape;249;p5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0" name="Google Shape;250;p5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51" name="Google Shape;251;p59"/>
          <p:cNvSpPr txBox="1"/>
          <p:nvPr>
            <p:ph type="title"/>
          </p:nvPr>
        </p:nvSpPr>
        <p:spPr>
          <a:xfrm>
            <a:off x="26128" y="160342"/>
            <a:ext cx="60198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ts val="2800"/>
              <a:buFont typeface="Libre Franklin Thin"/>
              <a:buNone/>
              <a:defRPr>
                <a:solidFill>
                  <a:srgbClr val="A5A5A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2" name="Google Shape;252;p59"/>
          <p:cNvSpPr txBox="1"/>
          <p:nvPr>
            <p:ph idx="1" type="body"/>
          </p:nvPr>
        </p:nvSpPr>
        <p:spPr>
          <a:xfrm>
            <a:off x="1524001" y="1092200"/>
            <a:ext cx="5181602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F2F2F2"/>
              </a:buClr>
              <a:buSzPts val="2400"/>
              <a:buFont typeface="Calibri"/>
              <a:buNone/>
              <a:defRPr>
                <a:solidFill>
                  <a:srgbClr val="F2F2F2"/>
                </a:solidFill>
              </a:defRPr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F2F2F2"/>
              </a:buClr>
              <a:buSzPts val="2400"/>
              <a:buFont typeface="Calibri"/>
              <a:buNone/>
              <a:defRPr>
                <a:solidFill>
                  <a:srgbClr val="F2F2F2"/>
                </a:solidFill>
              </a:defRPr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rgbClr val="F2F2F2"/>
              </a:buClr>
              <a:buSzPts val="2400"/>
              <a:buFont typeface="Calibri"/>
              <a:buNone/>
              <a:defRPr>
                <a:solidFill>
                  <a:srgbClr val="F2F2F2"/>
                </a:solidFill>
              </a:defRPr>
            </a:lvl3pPr>
            <a:lvl4pPr indent="-228600" lvl="3" marL="1828800" algn="l">
              <a:spcBef>
                <a:spcPts val="480"/>
              </a:spcBef>
              <a:spcAft>
                <a:spcPts val="0"/>
              </a:spcAft>
              <a:buClr>
                <a:srgbClr val="F2F2F2"/>
              </a:buClr>
              <a:buSzPts val="2400"/>
              <a:buFont typeface="Calibri"/>
              <a:buNone/>
              <a:defRPr>
                <a:solidFill>
                  <a:srgbClr val="F2F2F2"/>
                </a:solidFill>
              </a:defRPr>
            </a:lvl4pPr>
            <a:lvl5pPr indent="-228600" lvl="4" marL="2286000" algn="l">
              <a:spcBef>
                <a:spcPts val="480"/>
              </a:spcBef>
              <a:spcAft>
                <a:spcPts val="0"/>
              </a:spcAft>
              <a:buClr>
                <a:srgbClr val="F2F2F2"/>
              </a:buClr>
              <a:buSzPts val="2400"/>
              <a:buFont typeface="Calibri"/>
              <a:buNone/>
              <a:defRPr>
                <a:solidFill>
                  <a:srgbClr val="F2F2F2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Title and Content" type="obj">
  <p:cSld name="OBJECT"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60"/>
          <p:cNvSpPr txBox="1"/>
          <p:nvPr>
            <p:ph type="title"/>
          </p:nvPr>
        </p:nvSpPr>
        <p:spPr>
          <a:xfrm>
            <a:off x="2209801" y="177804"/>
            <a:ext cx="65532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5" name="Google Shape;255;p60"/>
          <p:cNvSpPr txBox="1"/>
          <p:nvPr>
            <p:ph idx="1" type="body"/>
          </p:nvPr>
        </p:nvSpPr>
        <p:spPr>
          <a:xfrm>
            <a:off x="2971800" y="1295400"/>
            <a:ext cx="6019800" cy="49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Arial"/>
              <a:buChar char="•"/>
              <a:defRPr sz="2400">
                <a:solidFill>
                  <a:srgbClr val="FA7D76"/>
                </a:solidFill>
              </a:defRPr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rgbClr val="FA7D76"/>
              </a:buClr>
              <a:buSzPts val="2000"/>
              <a:buFont typeface="Arial"/>
              <a:buChar char="•"/>
              <a:defRPr sz="2000">
                <a:solidFill>
                  <a:srgbClr val="FA7D76"/>
                </a:solidFill>
              </a:defRPr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FA7D76"/>
              </a:buClr>
              <a:buSzPts val="1800"/>
              <a:buFont typeface="Arial"/>
              <a:buChar char="•"/>
              <a:defRPr sz="1800">
                <a:solidFill>
                  <a:srgbClr val="FA7D76"/>
                </a:solidFill>
              </a:defRPr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rgbClr val="FA7D76"/>
              </a:buClr>
              <a:buSzPts val="1600"/>
              <a:buFont typeface="Arial"/>
              <a:buChar char="•"/>
              <a:defRPr sz="1600">
                <a:solidFill>
                  <a:srgbClr val="FA7D76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FA7D76"/>
              </a:buClr>
              <a:buSzPts val="1600"/>
              <a:buFont typeface="Arial"/>
              <a:buChar char="•"/>
              <a:defRPr sz="1600">
                <a:solidFill>
                  <a:srgbClr val="FA7D76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6" name="Google Shape;256;p6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7" name="Google Shape;257;p6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8" name="Google Shape;258;p6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Light Backgroun">
  <p:cSld name="Title and Content Light Backgroun"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6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1" name="Google Shape;261;p6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2" name="Google Shape;262;p6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63" name="Google Shape;263;p61"/>
          <p:cNvSpPr txBox="1"/>
          <p:nvPr>
            <p:ph idx="1" type="body"/>
          </p:nvPr>
        </p:nvSpPr>
        <p:spPr>
          <a:xfrm>
            <a:off x="2971800" y="1295400"/>
            <a:ext cx="5943600" cy="49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3pPr>
            <a:lvl4pPr indent="-228600" lvl="3" marL="18288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4pPr>
            <a:lvl5pPr indent="-228600" lvl="4" marL="22860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4" name="Google Shape;264;p61"/>
          <p:cNvSpPr txBox="1"/>
          <p:nvPr>
            <p:ph type="title"/>
          </p:nvPr>
        </p:nvSpPr>
        <p:spPr>
          <a:xfrm>
            <a:off x="2209801" y="177804"/>
            <a:ext cx="65532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 No Side Graphic">
  <p:cSld name="Title and Content No Side Graphic"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62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7" name="Google Shape;267;p6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8" name="Google Shape;268;p6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69" name="Google Shape;269;p62"/>
          <p:cNvSpPr txBox="1"/>
          <p:nvPr>
            <p:ph idx="1" type="body"/>
          </p:nvPr>
        </p:nvSpPr>
        <p:spPr>
          <a:xfrm>
            <a:off x="2819400" y="1295400"/>
            <a:ext cx="61722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3pPr>
            <a:lvl4pPr indent="-228600" lvl="3" marL="18288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4pPr>
            <a:lvl5pPr indent="-228600" lvl="4" marL="22860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0" name="Google Shape;270;p62"/>
          <p:cNvSpPr txBox="1"/>
          <p:nvPr>
            <p:ph type="title"/>
          </p:nvPr>
        </p:nvSpPr>
        <p:spPr>
          <a:xfrm>
            <a:off x="2209801" y="177804"/>
            <a:ext cx="65532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63"/>
          <p:cNvSpPr txBox="1"/>
          <p:nvPr>
            <p:ph type="title"/>
          </p:nvPr>
        </p:nvSpPr>
        <p:spPr>
          <a:xfrm>
            <a:off x="2438400" y="2084389"/>
            <a:ext cx="70866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4000"/>
              <a:buFont typeface="Libre Franklin Thin"/>
              <a:buNone/>
              <a:defRPr b="0" sz="4000" cap="none">
                <a:solidFill>
                  <a:srgbClr val="19191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3" name="Google Shape;273;p63"/>
          <p:cNvSpPr txBox="1"/>
          <p:nvPr>
            <p:ph idx="1" type="body"/>
          </p:nvPr>
        </p:nvSpPr>
        <p:spPr>
          <a:xfrm>
            <a:off x="2438400" y="584201"/>
            <a:ext cx="7086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>
                <a:solidFill>
                  <a:srgbClr val="191919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74" name="Google Shape;274;p63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5" name="Google Shape;275;p6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6" name="Google Shape;276;p6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7"/>
          <p:cNvSpPr txBox="1"/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7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33" name="Google Shape;33;p27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7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7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64"/>
          <p:cNvSpPr txBox="1"/>
          <p:nvPr>
            <p:ph type="title"/>
          </p:nvPr>
        </p:nvSpPr>
        <p:spPr>
          <a:xfrm>
            <a:off x="2209801" y="177804"/>
            <a:ext cx="65532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9" name="Google Shape;279;p64"/>
          <p:cNvSpPr txBox="1"/>
          <p:nvPr>
            <p:ph idx="1" type="body"/>
          </p:nvPr>
        </p:nvSpPr>
        <p:spPr>
          <a:xfrm>
            <a:off x="2438400" y="1498600"/>
            <a:ext cx="1929114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80" name="Google Shape;280;p64"/>
          <p:cNvSpPr txBox="1"/>
          <p:nvPr>
            <p:ph idx="2" type="body"/>
          </p:nvPr>
        </p:nvSpPr>
        <p:spPr>
          <a:xfrm>
            <a:off x="4724400" y="1498600"/>
            <a:ext cx="1929114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81" name="Google Shape;281;p64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2" name="Google Shape;282;p6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3" name="Google Shape;283;p6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65"/>
          <p:cNvSpPr txBox="1"/>
          <p:nvPr>
            <p:ph idx="1" type="body"/>
          </p:nvPr>
        </p:nvSpPr>
        <p:spPr>
          <a:xfrm>
            <a:off x="2819400" y="304801"/>
            <a:ext cx="3732334" cy="6397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b="1" sz="20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rgbClr val="191919"/>
              </a:buClr>
              <a:buSzPts val="1600"/>
              <a:buFont typeface="Calibri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rgbClr val="191919"/>
              </a:buClr>
              <a:buSzPts val="1600"/>
              <a:buFont typeface="Calibri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86" name="Google Shape;286;p65"/>
          <p:cNvSpPr txBox="1"/>
          <p:nvPr>
            <p:ph idx="2" type="body"/>
          </p:nvPr>
        </p:nvSpPr>
        <p:spPr>
          <a:xfrm>
            <a:off x="2819400" y="1066805"/>
            <a:ext cx="3732334" cy="5105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rgbClr val="191919"/>
              </a:buClr>
              <a:buSzPts val="1600"/>
              <a:buFont typeface="Calibri"/>
              <a:buNone/>
              <a:defRPr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rgbClr val="191919"/>
              </a:buClr>
              <a:buSzPts val="1600"/>
              <a:buFont typeface="Calibri"/>
              <a:buNone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287" name="Google Shape;287;p65"/>
          <p:cNvSpPr txBox="1"/>
          <p:nvPr>
            <p:ph idx="3" type="body"/>
          </p:nvPr>
        </p:nvSpPr>
        <p:spPr>
          <a:xfrm>
            <a:off x="6858000" y="304801"/>
            <a:ext cx="3733800" cy="6397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b="1" sz="20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rgbClr val="191919"/>
              </a:buClr>
              <a:buSzPts val="1600"/>
              <a:buFont typeface="Calibri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rgbClr val="191919"/>
              </a:buClr>
              <a:buSzPts val="1600"/>
              <a:buFont typeface="Calibri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88" name="Google Shape;288;p65"/>
          <p:cNvSpPr txBox="1"/>
          <p:nvPr>
            <p:ph idx="4" type="body"/>
          </p:nvPr>
        </p:nvSpPr>
        <p:spPr>
          <a:xfrm>
            <a:off x="6858000" y="1066805"/>
            <a:ext cx="3733800" cy="5105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rgbClr val="191919"/>
              </a:buClr>
              <a:buSzPts val="1600"/>
              <a:buFont typeface="Calibri"/>
              <a:buNone/>
              <a:defRPr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rgbClr val="191919"/>
              </a:buClr>
              <a:buSzPts val="1600"/>
              <a:buFont typeface="Calibri"/>
              <a:buNone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289" name="Google Shape;289;p65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0" name="Google Shape;290;p65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1" name="Google Shape;291;p65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92" name="Google Shape;292;p65"/>
          <p:cNvSpPr txBox="1"/>
          <p:nvPr>
            <p:ph type="title"/>
          </p:nvPr>
        </p:nvSpPr>
        <p:spPr>
          <a:xfrm>
            <a:off x="2209801" y="177804"/>
            <a:ext cx="65532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66"/>
          <p:cNvSpPr txBox="1"/>
          <p:nvPr>
            <p:ph type="title"/>
          </p:nvPr>
        </p:nvSpPr>
        <p:spPr>
          <a:xfrm>
            <a:off x="2209801" y="177804"/>
            <a:ext cx="65532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5" name="Google Shape;295;p6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6" name="Google Shape;296;p6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7" name="Google Shape;297;p6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6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0" name="Google Shape;300;p6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1" name="Google Shape;301;p6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68"/>
          <p:cNvSpPr txBox="1"/>
          <p:nvPr>
            <p:ph type="title"/>
          </p:nvPr>
        </p:nvSpPr>
        <p:spPr>
          <a:xfrm>
            <a:off x="152404" y="23471"/>
            <a:ext cx="5726575" cy="6746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E5E5E5"/>
              </a:buClr>
              <a:buSzPts val="2000"/>
              <a:buFont typeface="Libre Franklin Thin"/>
              <a:buNone/>
              <a:defRPr b="1" sz="2000">
                <a:solidFill>
                  <a:srgbClr val="E5E5E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4" name="Google Shape;304;p68"/>
          <p:cNvSpPr txBox="1"/>
          <p:nvPr>
            <p:ph idx="1" type="body"/>
          </p:nvPr>
        </p:nvSpPr>
        <p:spPr>
          <a:xfrm>
            <a:off x="4038600" y="1715531"/>
            <a:ext cx="3962400" cy="34269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4pPr>
            <a:lvl5pPr indent="-228600" lvl="4" marL="22860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305" name="Google Shape;305;p68"/>
          <p:cNvSpPr txBox="1"/>
          <p:nvPr>
            <p:ph idx="2" type="body"/>
          </p:nvPr>
        </p:nvSpPr>
        <p:spPr>
          <a:xfrm>
            <a:off x="533400" y="1803400"/>
            <a:ext cx="22860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Clr>
                <a:srgbClr val="E5E5E5"/>
              </a:buClr>
              <a:buSzPts val="1400"/>
              <a:buFont typeface="Calibri"/>
              <a:buNone/>
              <a:defRPr sz="1400">
                <a:solidFill>
                  <a:srgbClr val="E5E5E5"/>
                </a:solidFill>
              </a:defRPr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rgbClr val="191919"/>
              </a:buClr>
              <a:buSzPts val="1200"/>
              <a:buFont typeface="Calibri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191919"/>
              </a:buClr>
              <a:buSzPts val="1000"/>
              <a:buFont typeface="Calibri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rgbClr val="191919"/>
              </a:buClr>
              <a:buSzPts val="900"/>
              <a:buFont typeface="Calibri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rgbClr val="191919"/>
              </a:buClr>
              <a:buSzPts val="900"/>
              <a:buFont typeface="Calibri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306" name="Google Shape;306;p6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7" name="Google Shape;307;p6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8" name="Google Shape;308;p6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69"/>
          <p:cNvSpPr txBox="1"/>
          <p:nvPr>
            <p:ph type="title"/>
          </p:nvPr>
        </p:nvSpPr>
        <p:spPr>
          <a:xfrm>
            <a:off x="3124200" y="4792665"/>
            <a:ext cx="5486400" cy="56673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Libre Franklin Thin"/>
              <a:buNone/>
              <a:defRPr b="1" sz="2000">
                <a:solidFill>
                  <a:srgbClr val="59595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1" name="Google Shape;311;p69"/>
          <p:cNvSpPr/>
          <p:nvPr>
            <p:ph idx="2" type="pic"/>
          </p:nvPr>
        </p:nvSpPr>
        <p:spPr>
          <a:xfrm>
            <a:off x="2971800" y="177800"/>
            <a:ext cx="5943600" cy="44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rgbClr val="191919"/>
              </a:buClr>
              <a:buSzPts val="3200"/>
              <a:buFont typeface="Calibri"/>
              <a:buNone/>
              <a:defRPr b="0" i="0" sz="3200" u="none" cap="none" strike="noStrike">
                <a:solidFill>
                  <a:srgbClr val="19191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rgbClr val="191919"/>
              </a:buClr>
              <a:buSzPts val="2800"/>
              <a:buFont typeface="Calibri"/>
              <a:buNone/>
              <a:defRPr b="0" i="0" sz="2800" u="none" cap="none" strike="noStrike">
                <a:solidFill>
                  <a:srgbClr val="19191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b="0" i="0" sz="2400" u="none" cap="none" strike="noStrike">
                <a:solidFill>
                  <a:srgbClr val="19191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19191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19191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2" name="Google Shape;312;p69"/>
          <p:cNvSpPr txBox="1"/>
          <p:nvPr>
            <p:ph idx="1" type="body"/>
          </p:nvPr>
        </p:nvSpPr>
        <p:spPr>
          <a:xfrm>
            <a:off x="3124200" y="5359405"/>
            <a:ext cx="5486400" cy="8048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rgbClr val="E5E5E5"/>
              </a:buClr>
              <a:buSzPts val="1400"/>
              <a:buFont typeface="Calibri"/>
              <a:buNone/>
              <a:defRPr sz="1400">
                <a:solidFill>
                  <a:srgbClr val="E5E5E5"/>
                </a:solidFill>
              </a:defRPr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rgbClr val="191919"/>
              </a:buClr>
              <a:buSzPts val="1200"/>
              <a:buFont typeface="Calibri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191919"/>
              </a:buClr>
              <a:buSzPts val="1000"/>
              <a:buFont typeface="Calibri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rgbClr val="191919"/>
              </a:buClr>
              <a:buSzPts val="900"/>
              <a:buFont typeface="Calibri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rgbClr val="191919"/>
              </a:buClr>
              <a:buSzPts val="900"/>
              <a:buFont typeface="Calibri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313" name="Google Shape;313;p6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4" name="Google Shape;314;p6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5" name="Google Shape;315;p6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70"/>
          <p:cNvSpPr txBox="1"/>
          <p:nvPr>
            <p:ph type="title"/>
          </p:nvPr>
        </p:nvSpPr>
        <p:spPr>
          <a:xfrm>
            <a:off x="2209801" y="177804"/>
            <a:ext cx="65532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8" name="Google Shape;318;p70"/>
          <p:cNvSpPr txBox="1"/>
          <p:nvPr>
            <p:ph idx="1" type="body"/>
          </p:nvPr>
        </p:nvSpPr>
        <p:spPr>
          <a:xfrm rot="5400000">
            <a:off x="3352800" y="762000"/>
            <a:ext cx="5181600" cy="56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9" name="Google Shape;319;p70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0" name="Google Shape;320;p7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1" name="Google Shape;321;p7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71"/>
          <p:cNvSpPr txBox="1"/>
          <p:nvPr>
            <p:ph type="title"/>
          </p:nvPr>
        </p:nvSpPr>
        <p:spPr>
          <a:xfrm rot="5400000">
            <a:off x="5265737" y="2735263"/>
            <a:ext cx="5851525" cy="9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4" name="Google Shape;324;p71"/>
          <p:cNvSpPr txBox="1"/>
          <p:nvPr>
            <p:ph idx="1" type="body"/>
          </p:nvPr>
        </p:nvSpPr>
        <p:spPr>
          <a:xfrm rot="5400000">
            <a:off x="1112838" y="-380997"/>
            <a:ext cx="5851525" cy="7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5" name="Google Shape;325;p71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6" name="Google Shape;326;p7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7" name="Google Shape;327;p7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/Summary">
  <p:cSld name="Agenda/Summary"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72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0" name="Google Shape;330;p72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31" name="Google Shape;331;p72"/>
          <p:cNvSpPr txBox="1"/>
          <p:nvPr>
            <p:ph idx="1" type="body"/>
          </p:nvPr>
        </p:nvSpPr>
        <p:spPr>
          <a:xfrm>
            <a:off x="2362200" y="1422400"/>
            <a:ext cx="46482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rgbClr val="F2F2F2"/>
              </a:buClr>
              <a:buSzPts val="1800"/>
              <a:buFont typeface="Calibri"/>
              <a:buNone/>
              <a:defRPr sz="1800">
                <a:solidFill>
                  <a:srgbClr val="F2F2F2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2" name="Google Shape;332;p72"/>
          <p:cNvSpPr txBox="1"/>
          <p:nvPr>
            <p:ph idx="2" type="body"/>
          </p:nvPr>
        </p:nvSpPr>
        <p:spPr>
          <a:xfrm>
            <a:off x="2362200" y="2260600"/>
            <a:ext cx="46482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rgbClr val="F2F2F2"/>
              </a:buClr>
              <a:buSzPts val="1800"/>
              <a:buFont typeface="Calibri"/>
              <a:buNone/>
              <a:defRPr sz="1800">
                <a:solidFill>
                  <a:srgbClr val="F2F2F2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3" name="Google Shape;333;p72"/>
          <p:cNvSpPr txBox="1"/>
          <p:nvPr>
            <p:ph idx="3" type="body"/>
          </p:nvPr>
        </p:nvSpPr>
        <p:spPr>
          <a:xfrm>
            <a:off x="2362200" y="3098800"/>
            <a:ext cx="46482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rgbClr val="F2F2F2"/>
              </a:buClr>
              <a:buSzPts val="1800"/>
              <a:buFont typeface="Calibri"/>
              <a:buNone/>
              <a:defRPr sz="1800">
                <a:solidFill>
                  <a:srgbClr val="F2F2F2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4" name="Google Shape;334;p72"/>
          <p:cNvSpPr txBox="1"/>
          <p:nvPr>
            <p:ph idx="4" type="body"/>
          </p:nvPr>
        </p:nvSpPr>
        <p:spPr>
          <a:xfrm>
            <a:off x="2362200" y="3937000"/>
            <a:ext cx="46482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rgbClr val="F2F2F2"/>
              </a:buClr>
              <a:buSzPts val="1800"/>
              <a:buFont typeface="Calibri"/>
              <a:buNone/>
              <a:defRPr sz="1800">
                <a:solidFill>
                  <a:srgbClr val="F2F2F2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5" name="Google Shape;335;p72"/>
          <p:cNvSpPr txBox="1"/>
          <p:nvPr>
            <p:ph type="title"/>
          </p:nvPr>
        </p:nvSpPr>
        <p:spPr>
          <a:xfrm>
            <a:off x="152401" y="177804"/>
            <a:ext cx="65532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800"/>
              <a:buFont typeface="Libre Franklin Thin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Agenda/Summary">
  <p:cSld name="2_Agenda/Summary"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73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8" name="Google Shape;338;p73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39" name="Google Shape;339;p73"/>
          <p:cNvSpPr txBox="1"/>
          <p:nvPr>
            <p:ph idx="1" type="body"/>
          </p:nvPr>
        </p:nvSpPr>
        <p:spPr>
          <a:xfrm>
            <a:off x="6629400" y="2234527"/>
            <a:ext cx="1905000" cy="393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0" name="Google Shape;340;p73"/>
          <p:cNvSpPr txBox="1"/>
          <p:nvPr>
            <p:ph idx="2" type="body"/>
          </p:nvPr>
        </p:nvSpPr>
        <p:spPr>
          <a:xfrm>
            <a:off x="3581400" y="2209800"/>
            <a:ext cx="1905000" cy="39776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1" name="Google Shape;341;p73"/>
          <p:cNvSpPr txBox="1"/>
          <p:nvPr>
            <p:ph idx="3" type="body"/>
          </p:nvPr>
        </p:nvSpPr>
        <p:spPr>
          <a:xfrm>
            <a:off x="533400" y="2234527"/>
            <a:ext cx="1905000" cy="393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2" name="Google Shape;342;p73"/>
          <p:cNvSpPr txBox="1"/>
          <p:nvPr>
            <p:ph type="title"/>
          </p:nvPr>
        </p:nvSpPr>
        <p:spPr>
          <a:xfrm>
            <a:off x="152401" y="177804"/>
            <a:ext cx="65532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ts val="2800"/>
              <a:buFont typeface="Libre Franklin Thin"/>
              <a:buNone/>
              <a:defRPr>
                <a:solidFill>
                  <a:srgbClr val="A5A5A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1"/>
          <p:cNvSpPr txBox="1"/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1"/>
          <p:cNvSpPr txBox="1"/>
          <p:nvPr>
            <p:ph idx="1" type="body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9" name="Google Shape;39;p3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3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31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Picture">
  <p:cSld name="Two Picture"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74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5" name="Google Shape;345;p74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46" name="Google Shape;346;p74"/>
          <p:cNvSpPr txBox="1"/>
          <p:nvPr>
            <p:ph idx="1" type="body"/>
          </p:nvPr>
        </p:nvSpPr>
        <p:spPr>
          <a:xfrm>
            <a:off x="914400" y="304800"/>
            <a:ext cx="3276600" cy="31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Clr>
                <a:srgbClr val="191919"/>
              </a:buClr>
              <a:buSzPts val="2800"/>
              <a:buFont typeface="Calibri"/>
              <a:buNone/>
              <a:defRPr sz="2800"/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sz="24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47" name="Google Shape;347;p74"/>
          <p:cNvSpPr txBox="1"/>
          <p:nvPr>
            <p:ph idx="2" type="body"/>
          </p:nvPr>
        </p:nvSpPr>
        <p:spPr>
          <a:xfrm>
            <a:off x="4343400" y="304801"/>
            <a:ext cx="4495800" cy="31253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sz="24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48" name="Google Shape;348;p74"/>
          <p:cNvSpPr txBox="1"/>
          <p:nvPr>
            <p:ph idx="3" type="body"/>
          </p:nvPr>
        </p:nvSpPr>
        <p:spPr>
          <a:xfrm>
            <a:off x="914400" y="3429000"/>
            <a:ext cx="32766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Clr>
                <a:srgbClr val="191919"/>
              </a:buClr>
              <a:buSzPts val="2800"/>
              <a:buFont typeface="Calibri"/>
              <a:buNone/>
              <a:defRPr sz="2800"/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sz="24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49" name="Google Shape;349;p74"/>
          <p:cNvSpPr txBox="1"/>
          <p:nvPr>
            <p:ph idx="4" type="body"/>
          </p:nvPr>
        </p:nvSpPr>
        <p:spPr>
          <a:xfrm>
            <a:off x="4191000" y="3429000"/>
            <a:ext cx="46482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sz="24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50" name="Google Shape;350;p74"/>
          <p:cNvSpPr txBox="1"/>
          <p:nvPr>
            <p:ph type="title"/>
          </p:nvPr>
        </p:nvSpPr>
        <p:spPr>
          <a:xfrm>
            <a:off x="2209801" y="177804"/>
            <a:ext cx="65532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Picture">
  <p:cSld name="Three Picture"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75"/>
          <p:cNvSpPr txBox="1"/>
          <p:nvPr>
            <p:ph idx="11" type="ftr"/>
          </p:nvPr>
        </p:nvSpPr>
        <p:spPr>
          <a:xfrm>
            <a:off x="3124200" y="7559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A7D76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3" name="Google Shape;353;p75"/>
          <p:cNvSpPr txBox="1"/>
          <p:nvPr>
            <p:ph idx="12" type="sldNum"/>
          </p:nvPr>
        </p:nvSpPr>
        <p:spPr>
          <a:xfrm>
            <a:off x="6553200" y="7559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FA7D7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FA7D76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FA7D76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FA7D76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FA7D76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FA7D7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FA7D7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FA7D7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FA7D7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54" name="Google Shape;354;p75"/>
          <p:cNvSpPr txBox="1"/>
          <p:nvPr>
            <p:ph idx="1" type="body"/>
          </p:nvPr>
        </p:nvSpPr>
        <p:spPr>
          <a:xfrm>
            <a:off x="685803" y="-2235199"/>
            <a:ext cx="2514597" cy="25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Clr>
                <a:srgbClr val="FA7D76"/>
              </a:buClr>
              <a:buSzPts val="2800"/>
              <a:buFont typeface="Calibri"/>
              <a:buNone/>
              <a:defRPr sz="2800">
                <a:solidFill>
                  <a:srgbClr val="FA7D76"/>
                </a:solidFill>
              </a:defRPr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sz="24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55" name="Google Shape;355;p75"/>
          <p:cNvSpPr txBox="1"/>
          <p:nvPr>
            <p:ph idx="2" type="body"/>
          </p:nvPr>
        </p:nvSpPr>
        <p:spPr>
          <a:xfrm>
            <a:off x="3390896" y="-2235199"/>
            <a:ext cx="2514600" cy="25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Clr>
                <a:srgbClr val="FA7D76"/>
              </a:buClr>
              <a:buSzPts val="2800"/>
              <a:buFont typeface="Calibri"/>
              <a:buNone/>
              <a:defRPr sz="2800">
                <a:solidFill>
                  <a:srgbClr val="FA7D76"/>
                </a:solidFill>
              </a:defRPr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sz="24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56" name="Google Shape;356;p75"/>
          <p:cNvSpPr txBox="1"/>
          <p:nvPr>
            <p:ph idx="3" type="body"/>
          </p:nvPr>
        </p:nvSpPr>
        <p:spPr>
          <a:xfrm>
            <a:off x="6095996" y="-2235199"/>
            <a:ext cx="2514600" cy="25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Clr>
                <a:srgbClr val="FA7D76"/>
              </a:buClr>
              <a:buSzPts val="2800"/>
              <a:buFont typeface="Calibri"/>
              <a:buNone/>
              <a:defRPr sz="2800">
                <a:solidFill>
                  <a:srgbClr val="FA7D76"/>
                </a:solidFill>
              </a:defRPr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sz="24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57" name="Google Shape;357;p75"/>
          <p:cNvSpPr txBox="1"/>
          <p:nvPr>
            <p:ph type="title"/>
          </p:nvPr>
        </p:nvSpPr>
        <p:spPr>
          <a:xfrm>
            <a:off x="76201" y="177804"/>
            <a:ext cx="65532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A7D76"/>
              </a:buClr>
              <a:buSzPts val="2800"/>
              <a:buFont typeface="Libre Franklin Thin"/>
              <a:buNone/>
              <a:defRPr>
                <a:solidFill>
                  <a:srgbClr val="FA7D7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76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0" name="Google Shape;360;p76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1" name="Google Shape;361;p76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62" name="Google Shape;362;p76"/>
          <p:cNvSpPr txBox="1"/>
          <p:nvPr>
            <p:ph type="title"/>
          </p:nvPr>
        </p:nvSpPr>
        <p:spPr>
          <a:xfrm>
            <a:off x="2971801" y="177804"/>
            <a:ext cx="60198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7BFE2"/>
              </a:buClr>
              <a:buSzPts val="2800"/>
              <a:buFont typeface="Libre Franklin Thin"/>
              <a:buNone/>
              <a:defRPr>
                <a:solidFill>
                  <a:srgbClr val="87BFE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3" name="Google Shape;363;p76"/>
          <p:cNvSpPr txBox="1"/>
          <p:nvPr>
            <p:ph idx="1" type="body"/>
          </p:nvPr>
        </p:nvSpPr>
        <p:spPr>
          <a:xfrm>
            <a:off x="2971800" y="990600"/>
            <a:ext cx="60198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3pPr>
            <a:lvl4pPr indent="-228600" lvl="3" marL="18288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4pPr>
            <a:lvl5pPr indent="-228600" lvl="4" marL="22860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 Light Backgroun">
  <p:cSld name="1_Title and Content Light Backgroun"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7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6" name="Google Shape;366;p7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7" name="Google Shape;367;p7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68" name="Google Shape;368;p77"/>
          <p:cNvSpPr txBox="1"/>
          <p:nvPr>
            <p:ph idx="1" type="body"/>
          </p:nvPr>
        </p:nvSpPr>
        <p:spPr>
          <a:xfrm>
            <a:off x="2971800" y="1295400"/>
            <a:ext cx="5943600" cy="49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3pPr>
            <a:lvl4pPr indent="-228600" lvl="3" marL="18288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4pPr>
            <a:lvl5pPr indent="-228600" lvl="4" marL="22860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9" name="Google Shape;369;p77"/>
          <p:cNvSpPr txBox="1"/>
          <p:nvPr>
            <p:ph type="title"/>
          </p:nvPr>
        </p:nvSpPr>
        <p:spPr>
          <a:xfrm>
            <a:off x="2209801" y="177804"/>
            <a:ext cx="65532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 No Side Graphic">
  <p:cSld name="1_Title and Content No Side Graphic"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78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2" name="Google Shape;372;p78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3" name="Google Shape;373;p78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74" name="Google Shape;374;p78"/>
          <p:cNvSpPr txBox="1"/>
          <p:nvPr>
            <p:ph idx="1" type="body"/>
          </p:nvPr>
        </p:nvSpPr>
        <p:spPr>
          <a:xfrm>
            <a:off x="3276598" y="1295400"/>
            <a:ext cx="61722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3pPr>
            <a:lvl4pPr indent="-228600" lvl="3" marL="18288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4pPr>
            <a:lvl5pPr indent="-228600" lvl="4" marL="2286000" algn="l">
              <a:spcBef>
                <a:spcPts val="480"/>
              </a:spcBef>
              <a:spcAft>
                <a:spcPts val="0"/>
              </a:spcAft>
              <a:buClr>
                <a:srgbClr val="FA7D76"/>
              </a:buClr>
              <a:buSzPts val="2400"/>
              <a:buFont typeface="Calibri"/>
              <a:buNone/>
              <a:defRPr>
                <a:solidFill>
                  <a:srgbClr val="FA7D76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5" name="Google Shape;375;p78"/>
          <p:cNvSpPr txBox="1"/>
          <p:nvPr>
            <p:ph type="title"/>
          </p:nvPr>
        </p:nvSpPr>
        <p:spPr>
          <a:xfrm>
            <a:off x="3200398" y="381005"/>
            <a:ext cx="65532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800"/>
              <a:buFont typeface="Libre Franklin Thin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mparison">
  <p:cSld name="1_Comparison"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79"/>
          <p:cNvSpPr txBox="1"/>
          <p:nvPr>
            <p:ph idx="1" type="body"/>
          </p:nvPr>
        </p:nvSpPr>
        <p:spPr>
          <a:xfrm>
            <a:off x="2819400" y="304801"/>
            <a:ext cx="3732334" cy="6397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b="1" sz="20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rgbClr val="191919"/>
              </a:buClr>
              <a:buSzPts val="1600"/>
              <a:buFont typeface="Calibri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rgbClr val="191919"/>
              </a:buClr>
              <a:buSzPts val="1600"/>
              <a:buFont typeface="Calibri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78" name="Google Shape;378;p79"/>
          <p:cNvSpPr txBox="1"/>
          <p:nvPr>
            <p:ph idx="2" type="body"/>
          </p:nvPr>
        </p:nvSpPr>
        <p:spPr>
          <a:xfrm>
            <a:off x="2819400" y="1066805"/>
            <a:ext cx="3732334" cy="5105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rgbClr val="191919"/>
              </a:buClr>
              <a:buSzPts val="1600"/>
              <a:buFont typeface="Calibri"/>
              <a:buNone/>
              <a:defRPr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rgbClr val="191919"/>
              </a:buClr>
              <a:buSzPts val="1600"/>
              <a:buFont typeface="Calibri"/>
              <a:buNone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379" name="Google Shape;379;p79"/>
          <p:cNvSpPr txBox="1"/>
          <p:nvPr>
            <p:ph idx="3" type="body"/>
          </p:nvPr>
        </p:nvSpPr>
        <p:spPr>
          <a:xfrm>
            <a:off x="6858000" y="304801"/>
            <a:ext cx="3733800" cy="6397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b="1" sz="20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rgbClr val="191919"/>
              </a:buClr>
              <a:buSzPts val="1600"/>
              <a:buFont typeface="Calibri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rgbClr val="191919"/>
              </a:buClr>
              <a:buSzPts val="1600"/>
              <a:buFont typeface="Calibri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80" name="Google Shape;380;p79"/>
          <p:cNvSpPr txBox="1"/>
          <p:nvPr>
            <p:ph idx="4" type="body"/>
          </p:nvPr>
        </p:nvSpPr>
        <p:spPr>
          <a:xfrm>
            <a:off x="6858000" y="1066805"/>
            <a:ext cx="3733800" cy="5105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rgbClr val="191919"/>
              </a:buClr>
              <a:buSzPts val="1600"/>
              <a:buFont typeface="Calibri"/>
              <a:buNone/>
              <a:defRPr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rgbClr val="191919"/>
              </a:buClr>
              <a:buSzPts val="1600"/>
              <a:buFont typeface="Calibri"/>
              <a:buNone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381" name="Google Shape;381;p79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2" name="Google Shape;382;p79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3" name="Google Shape;383;p79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84" name="Google Shape;384;p79"/>
          <p:cNvSpPr txBox="1"/>
          <p:nvPr>
            <p:ph type="title"/>
          </p:nvPr>
        </p:nvSpPr>
        <p:spPr>
          <a:xfrm>
            <a:off x="2209801" y="177804"/>
            <a:ext cx="65532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Agenda/Summary">
  <p:cSld name="1_Agenda/Summary"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80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7" name="Google Shape;387;p80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88" name="Google Shape;388;p80"/>
          <p:cNvSpPr txBox="1"/>
          <p:nvPr>
            <p:ph idx="1" type="body"/>
          </p:nvPr>
        </p:nvSpPr>
        <p:spPr>
          <a:xfrm>
            <a:off x="2362200" y="1422400"/>
            <a:ext cx="46482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9" name="Google Shape;389;p80"/>
          <p:cNvSpPr txBox="1"/>
          <p:nvPr>
            <p:ph idx="2" type="body"/>
          </p:nvPr>
        </p:nvSpPr>
        <p:spPr>
          <a:xfrm>
            <a:off x="2362200" y="2260600"/>
            <a:ext cx="46482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0" name="Google Shape;390;p80"/>
          <p:cNvSpPr txBox="1"/>
          <p:nvPr>
            <p:ph idx="3" type="body"/>
          </p:nvPr>
        </p:nvSpPr>
        <p:spPr>
          <a:xfrm>
            <a:off x="2362200" y="3098800"/>
            <a:ext cx="46482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1" name="Google Shape;391;p80"/>
          <p:cNvSpPr txBox="1"/>
          <p:nvPr>
            <p:ph idx="4" type="body"/>
          </p:nvPr>
        </p:nvSpPr>
        <p:spPr>
          <a:xfrm>
            <a:off x="2362200" y="3937000"/>
            <a:ext cx="46482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2" name="Google Shape;392;p80"/>
          <p:cNvSpPr txBox="1"/>
          <p:nvPr>
            <p:ph type="title"/>
          </p:nvPr>
        </p:nvSpPr>
        <p:spPr>
          <a:xfrm>
            <a:off x="2209801" y="177804"/>
            <a:ext cx="65532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wo Picture">
  <p:cSld name="1_Two Picture"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81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5" name="Google Shape;395;p81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96" name="Google Shape;396;p81"/>
          <p:cNvSpPr txBox="1"/>
          <p:nvPr>
            <p:ph idx="1" type="body"/>
          </p:nvPr>
        </p:nvSpPr>
        <p:spPr>
          <a:xfrm>
            <a:off x="914400" y="304800"/>
            <a:ext cx="3276600" cy="31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Clr>
                <a:srgbClr val="191919"/>
              </a:buClr>
              <a:buSzPts val="2800"/>
              <a:buFont typeface="Calibri"/>
              <a:buNone/>
              <a:defRPr sz="2800"/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sz="24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97" name="Google Shape;397;p81"/>
          <p:cNvSpPr txBox="1"/>
          <p:nvPr>
            <p:ph idx="2" type="body"/>
          </p:nvPr>
        </p:nvSpPr>
        <p:spPr>
          <a:xfrm>
            <a:off x="4343400" y="304801"/>
            <a:ext cx="4495800" cy="31253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sz="24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98" name="Google Shape;398;p81"/>
          <p:cNvSpPr txBox="1"/>
          <p:nvPr>
            <p:ph idx="3" type="body"/>
          </p:nvPr>
        </p:nvSpPr>
        <p:spPr>
          <a:xfrm>
            <a:off x="914400" y="3429000"/>
            <a:ext cx="32766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Clr>
                <a:srgbClr val="191919"/>
              </a:buClr>
              <a:buSzPts val="2800"/>
              <a:buFont typeface="Calibri"/>
              <a:buNone/>
              <a:defRPr sz="2800"/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sz="24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99" name="Google Shape;399;p81"/>
          <p:cNvSpPr txBox="1"/>
          <p:nvPr>
            <p:ph idx="4" type="body"/>
          </p:nvPr>
        </p:nvSpPr>
        <p:spPr>
          <a:xfrm>
            <a:off x="4191000" y="3429000"/>
            <a:ext cx="46482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sz="24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00" name="Google Shape;400;p81"/>
          <p:cNvSpPr txBox="1"/>
          <p:nvPr>
            <p:ph type="title"/>
          </p:nvPr>
        </p:nvSpPr>
        <p:spPr>
          <a:xfrm>
            <a:off x="2209801" y="177804"/>
            <a:ext cx="65532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hree Picture">
  <p:cSld name="1_Three Picture"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82"/>
          <p:cNvSpPr txBox="1"/>
          <p:nvPr>
            <p:ph idx="11" type="ftr"/>
          </p:nvPr>
        </p:nvSpPr>
        <p:spPr>
          <a:xfrm>
            <a:off x="3124200" y="7559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3" name="Google Shape;403;p82"/>
          <p:cNvSpPr txBox="1"/>
          <p:nvPr>
            <p:ph idx="12" type="sldNum"/>
          </p:nvPr>
        </p:nvSpPr>
        <p:spPr>
          <a:xfrm>
            <a:off x="6553200" y="7559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04" name="Google Shape;404;p82"/>
          <p:cNvSpPr txBox="1"/>
          <p:nvPr>
            <p:ph idx="1" type="body"/>
          </p:nvPr>
        </p:nvSpPr>
        <p:spPr>
          <a:xfrm>
            <a:off x="381003" y="3225806"/>
            <a:ext cx="2514597" cy="3352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182850" wrap="square" tIns="0">
            <a:normAutofit/>
          </a:bodyPr>
          <a:lstStyle>
            <a:lvl1pPr indent="-228600" lvl="0" marL="4572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FA7D76"/>
              </a:buClr>
              <a:buSzPts val="1800"/>
              <a:buFont typeface="Calibri"/>
              <a:buNone/>
              <a:defRPr sz="1800">
                <a:solidFill>
                  <a:srgbClr val="FA7D76"/>
                </a:solidFill>
              </a:defRPr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sz="24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05" name="Google Shape;405;p82"/>
          <p:cNvSpPr txBox="1"/>
          <p:nvPr>
            <p:ph idx="2" type="body"/>
          </p:nvPr>
        </p:nvSpPr>
        <p:spPr>
          <a:xfrm>
            <a:off x="3086100" y="3225806"/>
            <a:ext cx="2514597" cy="3352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182850" wrap="square" tIns="0">
            <a:normAutofit/>
          </a:bodyPr>
          <a:lstStyle>
            <a:lvl1pPr indent="-228600" lvl="0" marL="4572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FA7D76"/>
              </a:buClr>
              <a:buSzPts val="1800"/>
              <a:buFont typeface="Calibri"/>
              <a:buNone/>
              <a:defRPr sz="1800">
                <a:solidFill>
                  <a:srgbClr val="FA7D76"/>
                </a:solidFill>
              </a:defRPr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sz="24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06" name="Google Shape;406;p82"/>
          <p:cNvSpPr txBox="1"/>
          <p:nvPr>
            <p:ph idx="3" type="body"/>
          </p:nvPr>
        </p:nvSpPr>
        <p:spPr>
          <a:xfrm>
            <a:off x="5791197" y="3225806"/>
            <a:ext cx="2514597" cy="3352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274300" spcFirstLastPara="1" rIns="182850" wrap="square" tIns="0">
            <a:normAutofit/>
          </a:bodyPr>
          <a:lstStyle>
            <a:lvl1pPr indent="-228600" lvl="0" marL="457200" algn="l">
              <a:lnSpc>
                <a:spcPct val="111111"/>
              </a:lnSpc>
              <a:spcBef>
                <a:spcPts val="360"/>
              </a:spcBef>
              <a:spcAft>
                <a:spcPts val="0"/>
              </a:spcAft>
              <a:buClr>
                <a:srgbClr val="FA7D76"/>
              </a:buClr>
              <a:buSzPts val="1800"/>
              <a:buFont typeface="Calibri"/>
              <a:buNone/>
              <a:defRPr sz="1800">
                <a:solidFill>
                  <a:srgbClr val="FA7D76"/>
                </a:solidFill>
              </a:defRPr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sz="24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07" name="Google Shape;407;p82"/>
          <p:cNvSpPr txBox="1"/>
          <p:nvPr>
            <p:ph idx="4" type="body"/>
          </p:nvPr>
        </p:nvSpPr>
        <p:spPr>
          <a:xfrm>
            <a:off x="381003" y="711201"/>
            <a:ext cx="2514597" cy="25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Clr>
                <a:srgbClr val="FA7D76"/>
              </a:buClr>
              <a:buSzPts val="2800"/>
              <a:buFont typeface="Calibri"/>
              <a:buNone/>
              <a:defRPr sz="2800">
                <a:solidFill>
                  <a:srgbClr val="FA7D76"/>
                </a:solidFill>
              </a:defRPr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sz="24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08" name="Google Shape;408;p82"/>
          <p:cNvSpPr txBox="1"/>
          <p:nvPr>
            <p:ph idx="5" type="body"/>
          </p:nvPr>
        </p:nvSpPr>
        <p:spPr>
          <a:xfrm>
            <a:off x="3086096" y="711201"/>
            <a:ext cx="2514600" cy="25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Clr>
                <a:srgbClr val="FA7D76"/>
              </a:buClr>
              <a:buSzPts val="2800"/>
              <a:buFont typeface="Calibri"/>
              <a:buNone/>
              <a:defRPr sz="2800">
                <a:solidFill>
                  <a:srgbClr val="FA7D76"/>
                </a:solidFill>
              </a:defRPr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sz="24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09" name="Google Shape;409;p82"/>
          <p:cNvSpPr txBox="1"/>
          <p:nvPr>
            <p:ph idx="6" type="body"/>
          </p:nvPr>
        </p:nvSpPr>
        <p:spPr>
          <a:xfrm>
            <a:off x="5791196" y="711201"/>
            <a:ext cx="2514600" cy="25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Clr>
                <a:srgbClr val="FA7D76"/>
              </a:buClr>
              <a:buSzPts val="2800"/>
              <a:buFont typeface="Calibri"/>
              <a:buNone/>
              <a:defRPr sz="2800">
                <a:solidFill>
                  <a:srgbClr val="FA7D76"/>
                </a:solidFill>
              </a:defRPr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sz="24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Clr>
                <a:srgbClr val="191919"/>
              </a:buClr>
              <a:buSzPts val="2000"/>
              <a:buFont typeface="Calibri"/>
              <a:buNone/>
              <a:defRPr sz="2000"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4pPr>
            <a:lvl5pPr indent="-228600" lvl="4" marL="2286000" algn="l">
              <a:spcBef>
                <a:spcPts val="36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Calibri"/>
              <a:buNone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10" name="Google Shape;410;p82"/>
          <p:cNvSpPr txBox="1"/>
          <p:nvPr>
            <p:ph type="title"/>
          </p:nvPr>
        </p:nvSpPr>
        <p:spPr>
          <a:xfrm>
            <a:off x="152401" y="177804"/>
            <a:ext cx="65532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C81007"/>
              </a:buClr>
              <a:buSzPts val="2800"/>
              <a:buFont typeface="Libre Franklin Thin"/>
              <a:buNone/>
              <a:defRPr>
                <a:solidFill>
                  <a:srgbClr val="C81007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2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2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32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32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3"/>
          <p:cNvSpPr txBox="1"/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3"/>
          <p:cNvSpPr txBox="1"/>
          <p:nvPr>
            <p:ph idx="1" type="body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52" name="Google Shape;52;p33"/>
          <p:cNvSpPr txBox="1"/>
          <p:nvPr>
            <p:ph idx="2" type="body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33"/>
          <p:cNvSpPr txBox="1"/>
          <p:nvPr>
            <p:ph idx="3" type="body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54" name="Google Shape;54;p33"/>
          <p:cNvSpPr txBox="1"/>
          <p:nvPr>
            <p:ph idx="4" type="body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" name="Google Shape;55;p33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3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33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4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4"/>
          <p:cNvSpPr txBox="1"/>
          <p:nvPr>
            <p:ph idx="1" type="body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61" name="Google Shape;61;p34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2" name="Google Shape;62;p34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4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4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5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5"/>
          <p:cNvSpPr/>
          <p:nvPr>
            <p:ph idx="2" type="pic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35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9" name="Google Shape;69;p35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5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5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2" Type="http://schemas.openxmlformats.org/officeDocument/2006/relationships/theme" Target="../theme/theme5.xml"/><Relationship Id="rId9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/Relationships>
</file>

<file path=ppt/slideMasters/_rels/slideMaster4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53.xml"/><Relationship Id="rId22" Type="http://schemas.openxmlformats.org/officeDocument/2006/relationships/slideLayout" Target="../slideLayouts/slideLayout55.xml"/><Relationship Id="rId21" Type="http://schemas.openxmlformats.org/officeDocument/2006/relationships/slideLayout" Target="../slideLayouts/slideLayout54.xml"/><Relationship Id="rId24" Type="http://schemas.openxmlformats.org/officeDocument/2006/relationships/slideLayout" Target="../slideLayouts/slideLayout57.xml"/><Relationship Id="rId23" Type="http://schemas.openxmlformats.org/officeDocument/2006/relationships/slideLayout" Target="../slideLayouts/slideLayout56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26" Type="http://schemas.openxmlformats.org/officeDocument/2006/relationships/theme" Target="../theme/theme2.xml"/><Relationship Id="rId25" Type="http://schemas.openxmlformats.org/officeDocument/2006/relationships/slideLayout" Target="../slideLayouts/slideLayout58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52.xml"/><Relationship Id="rId18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1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1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1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3"/>
          <p:cNvSpPr txBox="1"/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2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2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2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2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2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2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2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2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2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Google Shape;86;p23"/>
          <p:cNvSpPr txBox="1"/>
          <p:nvPr>
            <p:ph idx="1" type="body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433387" lvl="0" marL="457200" marR="0" rtl="0" algn="l">
              <a:spcBef>
                <a:spcPts val="645"/>
              </a:spcBef>
              <a:spcAft>
                <a:spcPts val="0"/>
              </a:spcAft>
              <a:buClr>
                <a:schemeClr val="dk1"/>
              </a:buClr>
              <a:buSzPts val="3225"/>
              <a:buFont typeface="Arial"/>
              <a:buChar char="•"/>
              <a:defRPr b="0" i="0" sz="32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4812" lvl="1" marL="914400" marR="0" rtl="0" algn="l">
              <a:spcBef>
                <a:spcPts val="555"/>
              </a:spcBef>
              <a:spcAft>
                <a:spcPts val="0"/>
              </a:spcAft>
              <a:buClr>
                <a:schemeClr val="dk1"/>
              </a:buClr>
              <a:buSzPts val="2775"/>
              <a:buFont typeface="Arial"/>
              <a:buChar char="–"/>
              <a:defRPr b="0" i="0" sz="277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7187" lvl="3" marL="1828800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Char char="–"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7187" lvl="4" marL="2286000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Char char="»"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7187" lvl="5" marL="2743200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Char char="•"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7187" lvl="6" marL="3200400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Char char="•"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7187" lvl="7" marL="3657600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Char char="•"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7187" lvl="8" marL="4114800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Char char="•"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Google Shape;87;p23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23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23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8"/>
          <p:cNvSpPr txBox="1"/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2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2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2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2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2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2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2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2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26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1" name="Google Shape;161;p28"/>
          <p:cNvSpPr txBox="1"/>
          <p:nvPr>
            <p:ph idx="1" type="body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  <a:noFill/>
          <a:ln>
            <a:noFill/>
          </a:ln>
        </p:spPr>
        <p:txBody>
          <a:bodyPr anchorCtr="0" anchor="t" bIns="60950" lIns="121900" spcFirstLastPara="1" rIns="121900" wrap="square" tIns="60950">
            <a:noAutofit/>
          </a:bodyPr>
          <a:lstStyle>
            <a:lvl1pPr indent="-433387" lvl="0" marL="457200" marR="0" rtl="0" algn="l">
              <a:spcBef>
                <a:spcPts val="645"/>
              </a:spcBef>
              <a:spcAft>
                <a:spcPts val="0"/>
              </a:spcAft>
              <a:buClr>
                <a:schemeClr val="dk1"/>
              </a:buClr>
              <a:buSzPts val="3225"/>
              <a:buFont typeface="Arial"/>
              <a:buChar char="•"/>
              <a:defRPr b="0" i="0" sz="32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4812" lvl="1" marL="914400" marR="0" rtl="0" algn="l">
              <a:spcBef>
                <a:spcPts val="555"/>
              </a:spcBef>
              <a:spcAft>
                <a:spcPts val="0"/>
              </a:spcAft>
              <a:buClr>
                <a:schemeClr val="dk1"/>
              </a:buClr>
              <a:buSzPts val="2775"/>
              <a:buFont typeface="Arial"/>
              <a:buChar char="–"/>
              <a:defRPr b="0" i="0" sz="277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7187" lvl="3" marL="1828800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Char char="–"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7187" lvl="4" marL="2286000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Char char="»"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7187" lvl="5" marL="2743200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Char char="•"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7187" lvl="6" marL="3200400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Char char="•"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7187" lvl="7" marL="3657600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Char char="•"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7187" lvl="8" marL="4114800" marR="0" rtl="0" algn="l"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2025"/>
              <a:buFont typeface="Arial"/>
              <a:buChar char="•"/>
              <a:defRPr b="0" i="0" sz="20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2" name="Google Shape;162;p28"/>
          <p:cNvSpPr txBox="1"/>
          <p:nvPr>
            <p:ph idx="10" type="dt"/>
          </p:nvPr>
        </p:nvSpPr>
        <p:spPr>
          <a:xfrm>
            <a:off x="457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3" name="Google Shape;163;p28"/>
          <p:cNvSpPr txBox="1"/>
          <p:nvPr>
            <p:ph idx="11" type="ftr"/>
          </p:nvPr>
        </p:nvSpPr>
        <p:spPr>
          <a:xfrm>
            <a:off x="3124200" y="6356352"/>
            <a:ext cx="2895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4" name="Google Shape;164;p28"/>
          <p:cNvSpPr txBox="1"/>
          <p:nvPr>
            <p:ph idx="12" type="sldNum"/>
          </p:nvPr>
        </p:nvSpPr>
        <p:spPr>
          <a:xfrm>
            <a:off x="6553200" y="6356352"/>
            <a:ext cx="2133600" cy="366182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0C0C0C"/>
            </a:gs>
            <a:gs pos="82000">
              <a:srgbClr val="262626"/>
            </a:gs>
            <a:gs pos="99167">
              <a:srgbClr val="0C0C0C"/>
            </a:gs>
            <a:gs pos="100000">
              <a:srgbClr val="0C0C0C"/>
            </a:gs>
          </a:gsLst>
          <a:lin ang="5400000" scaled="0"/>
        </a:gra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7"/>
          <p:cNvSpPr/>
          <p:nvPr/>
        </p:nvSpPr>
        <p:spPr>
          <a:xfrm>
            <a:off x="5867400" y="3835400"/>
            <a:ext cx="9525000" cy="7010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57"/>
          <p:cNvSpPr txBox="1"/>
          <p:nvPr>
            <p:ph idx="10" type="dt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7" name="Google Shape;237;p57"/>
          <p:cNvSpPr txBox="1"/>
          <p:nvPr>
            <p:ph idx="11" type="ftr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8" name="Google Shape;238;p57"/>
          <p:cNvSpPr txBox="1"/>
          <p:nvPr>
            <p:ph idx="12" type="sldNum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39" name="Google Shape;239;p57"/>
          <p:cNvSpPr txBox="1"/>
          <p:nvPr>
            <p:ph idx="1" type="body"/>
          </p:nvPr>
        </p:nvSpPr>
        <p:spPr>
          <a:xfrm>
            <a:off x="3124200" y="990600"/>
            <a:ext cx="56388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b="0" i="0" sz="2400" u="none" cap="none" strike="noStrike">
                <a:solidFill>
                  <a:srgbClr val="19191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b="0" i="0" sz="2400" u="none" cap="none" strike="noStrike">
                <a:solidFill>
                  <a:srgbClr val="19191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b="0" i="0" sz="2400" u="none" cap="none" strike="noStrike">
                <a:solidFill>
                  <a:srgbClr val="19191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b="0" i="0" sz="2400" u="none" cap="none" strike="noStrike">
                <a:solidFill>
                  <a:srgbClr val="19191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480"/>
              </a:spcBef>
              <a:spcAft>
                <a:spcPts val="0"/>
              </a:spcAft>
              <a:buClr>
                <a:srgbClr val="191919"/>
              </a:buClr>
              <a:buSzPts val="2400"/>
              <a:buFont typeface="Calibri"/>
              <a:buNone/>
              <a:defRPr b="0" i="0" sz="2400" u="none" cap="none" strike="noStrike">
                <a:solidFill>
                  <a:srgbClr val="19191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0" name="Google Shape;240;p57"/>
          <p:cNvSpPr txBox="1"/>
          <p:nvPr>
            <p:ph type="title"/>
          </p:nvPr>
        </p:nvSpPr>
        <p:spPr>
          <a:xfrm>
            <a:off x="2209801" y="177804"/>
            <a:ext cx="6553202" cy="5254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800"/>
              <a:buFont typeface="Libre Franklin Thin"/>
              <a:buNone/>
              <a:defRPr b="0" i="0" sz="2800" u="none" cap="none" strike="noStrike">
                <a:solidFill>
                  <a:srgbClr val="F2F2F2"/>
                </a:solidFill>
                <a:latin typeface="Libre Franklin Thin"/>
                <a:ea typeface="Libre Franklin Thin"/>
                <a:cs typeface="Libre Franklin Thin"/>
                <a:sym typeface="Libre Franklin Th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  <p:sldLayoutId id="2147483704" r:id="rId20"/>
    <p:sldLayoutId id="2147483705" r:id="rId21"/>
    <p:sldLayoutId id="2147483706" r:id="rId22"/>
    <p:sldLayoutId id="2147483707" r:id="rId23"/>
    <p:sldLayoutId id="2147483708" r:id="rId24"/>
    <p:sldLayoutId id="2147483709" r:id="rId2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7.jpg"/><Relationship Id="rId4" Type="http://schemas.openxmlformats.org/officeDocument/2006/relationships/image" Target="../media/image28.png"/><Relationship Id="rId5" Type="http://schemas.openxmlformats.org/officeDocument/2006/relationships/image" Target="../media/image2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1.png"/><Relationship Id="rId4" Type="http://schemas.openxmlformats.org/officeDocument/2006/relationships/image" Target="../media/image26.png"/><Relationship Id="rId9" Type="http://schemas.openxmlformats.org/officeDocument/2006/relationships/image" Target="../media/image25.png"/><Relationship Id="rId5" Type="http://schemas.openxmlformats.org/officeDocument/2006/relationships/image" Target="../media/image30.png"/><Relationship Id="rId6" Type="http://schemas.openxmlformats.org/officeDocument/2006/relationships/image" Target="../media/image44.png"/><Relationship Id="rId7" Type="http://schemas.openxmlformats.org/officeDocument/2006/relationships/image" Target="../media/image33.png"/><Relationship Id="rId8" Type="http://schemas.openxmlformats.org/officeDocument/2006/relationships/image" Target="../media/image32.png"/><Relationship Id="rId11" Type="http://schemas.openxmlformats.org/officeDocument/2006/relationships/image" Target="../media/image36.png"/><Relationship Id="rId10" Type="http://schemas.openxmlformats.org/officeDocument/2006/relationships/image" Target="../media/image34.png"/><Relationship Id="rId12" Type="http://schemas.openxmlformats.org/officeDocument/2006/relationships/image" Target="../media/image3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5.jpg"/><Relationship Id="rId4" Type="http://schemas.openxmlformats.org/officeDocument/2006/relationships/image" Target="../media/image27.jpg"/><Relationship Id="rId5" Type="http://schemas.openxmlformats.org/officeDocument/2006/relationships/image" Target="../media/image45.jpg"/><Relationship Id="rId6" Type="http://schemas.openxmlformats.org/officeDocument/2006/relationships/image" Target="../media/image39.png"/><Relationship Id="rId7" Type="http://schemas.openxmlformats.org/officeDocument/2006/relationships/image" Target="../media/image41.jpg"/><Relationship Id="rId8" Type="http://schemas.openxmlformats.org/officeDocument/2006/relationships/image" Target="../media/image4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8.png"/><Relationship Id="rId4" Type="http://schemas.openxmlformats.org/officeDocument/2006/relationships/image" Target="../media/image42.jpg"/><Relationship Id="rId5" Type="http://schemas.openxmlformats.org/officeDocument/2006/relationships/image" Target="../media/image46.jpg"/><Relationship Id="rId6" Type="http://schemas.openxmlformats.org/officeDocument/2006/relationships/image" Target="../media/image4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1.png"/><Relationship Id="rId5" Type="http://schemas.openxmlformats.org/officeDocument/2006/relationships/image" Target="../media/image8.png"/><Relationship Id="rId6" Type="http://schemas.openxmlformats.org/officeDocument/2006/relationships/image" Target="../media/image5.png"/><Relationship Id="rId7" Type="http://schemas.openxmlformats.org/officeDocument/2006/relationships/image" Target="../media/image9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1.png"/><Relationship Id="rId5" Type="http://schemas.openxmlformats.org/officeDocument/2006/relationships/image" Target="../media/image8.png"/><Relationship Id="rId6" Type="http://schemas.openxmlformats.org/officeDocument/2006/relationships/image" Target="../media/image5.png"/><Relationship Id="rId7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1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Relationship Id="rId4" Type="http://schemas.openxmlformats.org/officeDocument/2006/relationships/image" Target="../media/image15.jpg"/><Relationship Id="rId5" Type="http://schemas.openxmlformats.org/officeDocument/2006/relationships/image" Target="../media/image20.jpg"/><Relationship Id="rId6" Type="http://schemas.openxmlformats.org/officeDocument/2006/relationships/image" Target="../media/image11.png"/><Relationship Id="rId7" Type="http://schemas.openxmlformats.org/officeDocument/2006/relationships/image" Target="../media/image1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jpg"/><Relationship Id="rId4" Type="http://schemas.openxmlformats.org/officeDocument/2006/relationships/image" Target="../media/image23.jpg"/><Relationship Id="rId9" Type="http://schemas.openxmlformats.org/officeDocument/2006/relationships/image" Target="../media/image24.jpg"/><Relationship Id="rId5" Type="http://schemas.openxmlformats.org/officeDocument/2006/relationships/image" Target="../media/image29.jpg"/><Relationship Id="rId6" Type="http://schemas.openxmlformats.org/officeDocument/2006/relationships/image" Target="../media/image21.jpg"/><Relationship Id="rId7" Type="http://schemas.openxmlformats.org/officeDocument/2006/relationships/image" Target="../media/image14.jpg"/><Relationship Id="rId8" Type="http://schemas.openxmlformats.org/officeDocument/2006/relationships/image" Target="../media/image1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jpg"/><Relationship Id="rId4" Type="http://schemas.openxmlformats.org/officeDocument/2006/relationships/image" Target="../media/image21.jpg"/><Relationship Id="rId5" Type="http://schemas.openxmlformats.org/officeDocument/2006/relationships/image" Target="../media/image22.jpg"/><Relationship Id="rId6" Type="http://schemas.openxmlformats.org/officeDocument/2006/relationships/image" Target="../media/image1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jpg"/><Relationship Id="rId4" Type="http://schemas.openxmlformats.org/officeDocument/2006/relationships/image" Target="../media/image21.jpg"/><Relationship Id="rId5" Type="http://schemas.openxmlformats.org/officeDocument/2006/relationships/image" Target="../media/image22.jpg"/><Relationship Id="rId6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"/>
          <p:cNvSpPr txBox="1"/>
          <p:nvPr/>
        </p:nvSpPr>
        <p:spPr>
          <a:xfrm>
            <a:off x="630989" y="6238408"/>
            <a:ext cx="8056345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400" u="none" cap="none" strike="noStrike">
                <a:solidFill>
                  <a:srgbClr val="1F3864"/>
                </a:solidFill>
                <a:latin typeface="Arial Narrow"/>
                <a:ea typeface="Arial Narrow"/>
                <a:cs typeface="Arial Narrow"/>
                <a:sym typeface="Arial Narrow"/>
              </a:rPr>
              <a:t>г. Нур-Султан, 2020 г.</a:t>
            </a:r>
            <a:endParaRPr b="1" i="0" sz="1400" u="none" cap="none" strike="noStrike">
              <a:solidFill>
                <a:srgbClr val="1F3864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descr="Gerb.png" id="417" name="Google Shape;41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370" y="38671"/>
            <a:ext cx="1031104" cy="907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86740" y="3291"/>
            <a:ext cx="6857107" cy="6857107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1"/>
          <p:cNvSpPr txBox="1"/>
          <p:nvPr/>
        </p:nvSpPr>
        <p:spPr>
          <a:xfrm>
            <a:off x="0" y="-809"/>
            <a:ext cx="9008534" cy="2159459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00" lIns="121825" spcFirstLastPara="1" rIns="121825" wrap="square" tIns="609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D966"/>
              </a:buClr>
              <a:buSzPts val="2666"/>
              <a:buFont typeface="Arial"/>
              <a:buNone/>
            </a:pPr>
            <a:r>
              <a:rPr b="1" i="0" lang="ru-RU" sz="2666" u="none" cap="none" strike="noStrike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</a:rPr>
              <a:t>РЕФОРМЫ В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D966"/>
              </a:buClr>
              <a:buSzPts val="2666"/>
              <a:buFont typeface="Arial"/>
              <a:buNone/>
            </a:pPr>
            <a:r>
              <a:rPr b="1" i="0" lang="ru-RU" sz="2666" u="none" cap="none" strike="noStrike">
                <a:solidFill>
                  <a:srgbClr val="FFD966"/>
                </a:solidFill>
                <a:latin typeface="Arial"/>
                <a:ea typeface="Arial"/>
                <a:cs typeface="Arial"/>
                <a:sym typeface="Arial"/>
              </a:rPr>
              <a:t>ЖИЛИЩНО-КОММУНАЛЬНОМ  ХОЗЯЙСТВЕ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10"/>
          <p:cNvSpPr/>
          <p:nvPr/>
        </p:nvSpPr>
        <p:spPr>
          <a:xfrm>
            <a:off x="393405" y="2425359"/>
            <a:ext cx="1828800" cy="2550557"/>
          </a:xfrm>
          <a:prstGeom prst="rect">
            <a:avLst/>
          </a:prstGeom>
          <a:solidFill>
            <a:srgbClr val="E1EFD8"/>
          </a:solidFill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rgbClr val="323F4F"/>
                </a:solidFill>
                <a:latin typeface="Arial"/>
                <a:ea typeface="Arial"/>
                <a:cs typeface="Arial"/>
                <a:sym typeface="Arial"/>
              </a:rPr>
              <a:t>Основные функции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rgbClr val="323F4F"/>
                </a:solidFill>
                <a:latin typeface="Arial"/>
                <a:ea typeface="Arial"/>
                <a:cs typeface="Arial"/>
                <a:sym typeface="Arial"/>
              </a:rPr>
              <a:t>Совета дома</a:t>
            </a:r>
            <a:endParaRPr/>
          </a:p>
        </p:txBody>
      </p:sp>
      <p:sp>
        <p:nvSpPr>
          <p:cNvPr id="675" name="Google Shape;675;p10"/>
          <p:cNvSpPr/>
          <p:nvPr/>
        </p:nvSpPr>
        <p:spPr>
          <a:xfrm>
            <a:off x="2448466" y="1546554"/>
            <a:ext cx="432000" cy="706816"/>
          </a:xfrm>
          <a:prstGeom prst="homePlate">
            <a:avLst>
              <a:gd fmla="val 50000" name="adj"/>
            </a:avLst>
          </a:prstGeom>
          <a:solidFill>
            <a:srgbClr val="E1EFD8"/>
          </a:solidFill>
          <a:ln cap="flat" cmpd="sng" w="1270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676" name="Google Shape;676;p10"/>
          <p:cNvSpPr/>
          <p:nvPr/>
        </p:nvSpPr>
        <p:spPr>
          <a:xfrm>
            <a:off x="2448466" y="2351654"/>
            <a:ext cx="441759" cy="727761"/>
          </a:xfrm>
          <a:prstGeom prst="homePlate">
            <a:avLst>
              <a:gd fmla="val 50000" name="adj"/>
            </a:avLst>
          </a:prstGeom>
          <a:solidFill>
            <a:srgbClr val="E1EFD8"/>
          </a:solidFill>
          <a:ln cap="flat" cmpd="sng" w="1270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pic>
        <p:nvPicPr>
          <p:cNvPr id="677" name="Google Shape;67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8360" y="959189"/>
            <a:ext cx="1782236" cy="1289407"/>
          </a:xfrm>
          <a:prstGeom prst="rect">
            <a:avLst/>
          </a:prstGeom>
          <a:noFill/>
          <a:ln>
            <a:noFill/>
          </a:ln>
        </p:spPr>
      </p:pic>
      <p:sp>
        <p:nvSpPr>
          <p:cNvPr id="678" name="Google Shape;678;p10"/>
          <p:cNvSpPr txBox="1"/>
          <p:nvPr/>
        </p:nvSpPr>
        <p:spPr>
          <a:xfrm>
            <a:off x="2608487" y="508921"/>
            <a:ext cx="6303434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Совет дома представляет интересы собственников квартир, нежилых помещений по вопросам управления и содержания общего имущества объекта кондоминиума</a:t>
            </a:r>
            <a:endParaRPr/>
          </a:p>
        </p:txBody>
      </p:sp>
      <p:sp>
        <p:nvSpPr>
          <p:cNvPr id="679" name="Google Shape;679;p10"/>
          <p:cNvSpPr/>
          <p:nvPr/>
        </p:nvSpPr>
        <p:spPr>
          <a:xfrm>
            <a:off x="0" y="-2714"/>
            <a:ext cx="9144000" cy="33855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СОВЕТ МНОГОКВАРТИРНОГО ЖИЛОГО ДОМА</a:t>
            </a:r>
            <a:endParaRPr b="1" sz="1600" cap="non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grpSp>
        <p:nvGrpSpPr>
          <p:cNvPr id="680" name="Google Shape;680;p10"/>
          <p:cNvGrpSpPr/>
          <p:nvPr/>
        </p:nvGrpSpPr>
        <p:grpSpPr>
          <a:xfrm>
            <a:off x="3017039" y="2295532"/>
            <a:ext cx="5994961" cy="716035"/>
            <a:chOff x="833967" y="887629"/>
            <a:chExt cx="7914661" cy="485351"/>
          </a:xfrm>
        </p:grpSpPr>
        <p:sp>
          <p:nvSpPr>
            <p:cNvPr id="681" name="Google Shape;681;p10"/>
            <p:cNvSpPr/>
            <p:nvPr/>
          </p:nvSpPr>
          <p:spPr>
            <a:xfrm>
              <a:off x="833967" y="887629"/>
              <a:ext cx="7914661" cy="485351"/>
            </a:xfrm>
            <a:prstGeom prst="rect">
              <a:avLst/>
            </a:prstGeom>
            <a:solidFill>
              <a:srgbClr val="DDEAF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2" name="Google Shape;682;p10"/>
            <p:cNvSpPr/>
            <p:nvPr/>
          </p:nvSpPr>
          <p:spPr>
            <a:xfrm>
              <a:off x="833967" y="887629"/>
              <a:ext cx="7914661" cy="48535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0625" lIns="385225" spcFirstLastPara="1" rIns="40625" wrap="square" tIns="406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координация деятельности лиц, осуществляющих функции управления объектом кондоминиума, мониторинг расходования денег на текущем и сберегательном счетах </a:t>
              </a:r>
              <a:endParaRPr/>
            </a:p>
          </p:txBody>
        </p:sp>
      </p:grpSp>
      <p:grpSp>
        <p:nvGrpSpPr>
          <p:cNvPr id="683" name="Google Shape;683;p10"/>
          <p:cNvGrpSpPr/>
          <p:nvPr/>
        </p:nvGrpSpPr>
        <p:grpSpPr>
          <a:xfrm>
            <a:off x="3037934" y="1507218"/>
            <a:ext cx="5974066" cy="661422"/>
            <a:chOff x="288693" y="146452"/>
            <a:chExt cx="8459935" cy="411951"/>
          </a:xfrm>
        </p:grpSpPr>
        <p:sp>
          <p:nvSpPr>
            <p:cNvPr id="684" name="Google Shape;684;p10"/>
            <p:cNvSpPr/>
            <p:nvPr/>
          </p:nvSpPr>
          <p:spPr>
            <a:xfrm>
              <a:off x="288693" y="146452"/>
              <a:ext cx="8459935" cy="411951"/>
            </a:xfrm>
            <a:prstGeom prst="rect">
              <a:avLst/>
            </a:prstGeom>
            <a:solidFill>
              <a:srgbClr val="DDEAF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5" name="Google Shape;685;p10"/>
            <p:cNvSpPr/>
            <p:nvPr/>
          </p:nvSpPr>
          <p:spPr>
            <a:xfrm>
              <a:off x="288693" y="146452"/>
              <a:ext cx="8313896" cy="41195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0625" lIns="385225" spcFirstLastPara="1" rIns="40625" wrap="square" tIns="406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400">
                  <a:solidFill>
                    <a:srgbClr val="262626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в случае делегирования собранием полномочий осуществляет выбор и смены форм управления, также выбор управляющего или управляющей компании </a:t>
              </a:r>
              <a:endParaRPr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</p:grpSp>
      <p:grpSp>
        <p:nvGrpSpPr>
          <p:cNvPr id="686" name="Google Shape;686;p10"/>
          <p:cNvGrpSpPr/>
          <p:nvPr/>
        </p:nvGrpSpPr>
        <p:grpSpPr>
          <a:xfrm>
            <a:off x="3006885" y="3158618"/>
            <a:ext cx="6005115" cy="676100"/>
            <a:chOff x="1016521" y="1712996"/>
            <a:chExt cx="7732101" cy="368318"/>
          </a:xfrm>
        </p:grpSpPr>
        <p:sp>
          <p:nvSpPr>
            <p:cNvPr id="687" name="Google Shape;687;p10"/>
            <p:cNvSpPr/>
            <p:nvPr/>
          </p:nvSpPr>
          <p:spPr>
            <a:xfrm>
              <a:off x="1016521" y="1712996"/>
              <a:ext cx="7732101" cy="368318"/>
            </a:xfrm>
            <a:prstGeom prst="rect">
              <a:avLst/>
            </a:prstGeom>
            <a:solidFill>
              <a:srgbClr val="DDEAF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8" name="Google Shape;688;p10"/>
            <p:cNvSpPr/>
            <p:nvPr/>
          </p:nvSpPr>
          <p:spPr>
            <a:xfrm>
              <a:off x="1016521" y="1712996"/>
              <a:ext cx="7732101" cy="36831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0625" lIns="385225" spcFirstLastPara="1" rIns="40625" wrap="square" tIns="406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400">
                  <a:solidFill>
                    <a:srgbClr val="262626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организация проведения собрания или письменного опроса по вопросам, отнесенным к компетенции собрания, оформления протоколов собраний и листов голосования. </a:t>
              </a:r>
              <a:endParaRPr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</p:grpSp>
      <p:grpSp>
        <p:nvGrpSpPr>
          <p:cNvPr id="689" name="Google Shape;689;p10"/>
          <p:cNvGrpSpPr/>
          <p:nvPr/>
        </p:nvGrpSpPr>
        <p:grpSpPr>
          <a:xfrm>
            <a:off x="3017039" y="3981769"/>
            <a:ext cx="5994961" cy="777672"/>
            <a:chOff x="1056303" y="2057468"/>
            <a:chExt cx="7732101" cy="684716"/>
          </a:xfrm>
        </p:grpSpPr>
        <p:sp>
          <p:nvSpPr>
            <p:cNvPr id="690" name="Google Shape;690;p10"/>
            <p:cNvSpPr/>
            <p:nvPr/>
          </p:nvSpPr>
          <p:spPr>
            <a:xfrm>
              <a:off x="1056303" y="2060450"/>
              <a:ext cx="7732101" cy="681734"/>
            </a:xfrm>
            <a:prstGeom prst="rect">
              <a:avLst/>
            </a:prstGeom>
            <a:solidFill>
              <a:srgbClr val="DDEAF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1" name="Google Shape;691;p10"/>
            <p:cNvSpPr/>
            <p:nvPr/>
          </p:nvSpPr>
          <p:spPr>
            <a:xfrm>
              <a:off x="1056303" y="2057468"/>
              <a:ext cx="7654362" cy="6314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0625" lIns="385225" spcFirstLastPara="1" rIns="40625" wrap="square" tIns="40625">
              <a:noAutofit/>
            </a:bodyPr>
            <a:lstStyle/>
            <a:p>
              <a:pPr indent="0" lvl="0" marL="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рассмотрение проектов годовой сметы доходов и расходов на управление и содержание общего имущества объекта кондоминиума на один календарный год и отчетов об исполнении для представления их на утверждение собранию</a:t>
              </a:r>
              <a:endParaRPr/>
            </a:p>
          </p:txBody>
        </p:sp>
      </p:grpSp>
      <p:grpSp>
        <p:nvGrpSpPr>
          <p:cNvPr id="692" name="Google Shape;692;p10"/>
          <p:cNvGrpSpPr/>
          <p:nvPr/>
        </p:nvGrpSpPr>
        <p:grpSpPr>
          <a:xfrm>
            <a:off x="2977445" y="4536094"/>
            <a:ext cx="6098822" cy="1136465"/>
            <a:chOff x="697479" y="2996530"/>
            <a:chExt cx="8088908" cy="690985"/>
          </a:xfrm>
        </p:grpSpPr>
        <p:sp>
          <p:nvSpPr>
            <p:cNvPr id="693" name="Google Shape;693;p10"/>
            <p:cNvSpPr/>
            <p:nvPr/>
          </p:nvSpPr>
          <p:spPr>
            <a:xfrm>
              <a:off x="697479" y="3202163"/>
              <a:ext cx="8035835" cy="485351"/>
            </a:xfrm>
            <a:prstGeom prst="rect">
              <a:avLst/>
            </a:prstGeom>
            <a:solidFill>
              <a:srgbClr val="DDEAF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4" name="Google Shape;694;p10"/>
            <p:cNvSpPr/>
            <p:nvPr/>
          </p:nvSpPr>
          <p:spPr>
            <a:xfrm>
              <a:off x="697479" y="2996530"/>
              <a:ext cx="8088908" cy="6909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0625" lIns="385225" spcFirstLastPara="1" rIns="40625" wrap="square" tIns="406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 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490"/>
                </a:spcBef>
                <a:spcAft>
                  <a:spcPts val="0"/>
                </a:spcAft>
                <a:buNone/>
              </a:pPr>
              <a:r>
                <a:rPr lang="ru-RU" sz="1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обеспечение предоставления собственникам квартир, нежилых помещений ежемесячного и годового отчета по управлению и содержанию общего имущества объекта кондоминиума</a:t>
              </a:r>
              <a:endParaRPr/>
            </a:p>
          </p:txBody>
        </p:sp>
      </p:grpSp>
      <p:grpSp>
        <p:nvGrpSpPr>
          <p:cNvPr id="695" name="Google Shape;695;p10"/>
          <p:cNvGrpSpPr/>
          <p:nvPr/>
        </p:nvGrpSpPr>
        <p:grpSpPr>
          <a:xfrm>
            <a:off x="2956360" y="5830795"/>
            <a:ext cx="6079891" cy="597615"/>
            <a:chOff x="397993" y="3881980"/>
            <a:chExt cx="8313896" cy="485351"/>
          </a:xfrm>
        </p:grpSpPr>
        <p:sp>
          <p:nvSpPr>
            <p:cNvPr id="696" name="Google Shape;696;p10"/>
            <p:cNvSpPr/>
            <p:nvPr/>
          </p:nvSpPr>
          <p:spPr>
            <a:xfrm>
              <a:off x="397993" y="3881980"/>
              <a:ext cx="8313896" cy="485351"/>
            </a:xfrm>
            <a:prstGeom prst="rect">
              <a:avLst/>
            </a:prstGeom>
            <a:solidFill>
              <a:srgbClr val="DDEAF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7" name="Google Shape;697;p10"/>
            <p:cNvSpPr/>
            <p:nvPr/>
          </p:nvSpPr>
          <p:spPr>
            <a:xfrm>
              <a:off x="397993" y="3881980"/>
              <a:ext cx="8313896" cy="48535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8100" lIns="385225" spcFirstLastPara="1" rIns="38100" wrap="square" tIns="381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мониторинг исполнения условий договоров по содержанию общего имущества объекта кондоминиума субъектами сервисной деятельности</a:t>
              </a:r>
              <a:endParaRPr/>
            </a:p>
          </p:txBody>
        </p:sp>
      </p:grpSp>
      <p:sp>
        <p:nvSpPr>
          <p:cNvPr id="698" name="Google Shape;698;p10"/>
          <p:cNvSpPr/>
          <p:nvPr/>
        </p:nvSpPr>
        <p:spPr>
          <a:xfrm>
            <a:off x="2448466" y="3158618"/>
            <a:ext cx="441759" cy="727761"/>
          </a:xfrm>
          <a:prstGeom prst="homePlate">
            <a:avLst>
              <a:gd fmla="val 50000" name="adj"/>
            </a:avLst>
          </a:prstGeom>
          <a:solidFill>
            <a:srgbClr val="E1EFD8"/>
          </a:solidFill>
          <a:ln cap="flat" cmpd="sng" w="1270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  <p:sp>
        <p:nvSpPr>
          <p:cNvPr id="699" name="Google Shape;699;p10"/>
          <p:cNvSpPr/>
          <p:nvPr/>
        </p:nvSpPr>
        <p:spPr>
          <a:xfrm>
            <a:off x="2448466" y="3992964"/>
            <a:ext cx="441759" cy="727761"/>
          </a:xfrm>
          <a:prstGeom prst="homePlate">
            <a:avLst>
              <a:gd fmla="val 50000" name="adj"/>
            </a:avLst>
          </a:prstGeom>
          <a:solidFill>
            <a:srgbClr val="E1EFD8"/>
          </a:solidFill>
          <a:ln cap="flat" cmpd="sng" w="1270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  <p:sp>
        <p:nvSpPr>
          <p:cNvPr id="700" name="Google Shape;700;p10"/>
          <p:cNvSpPr/>
          <p:nvPr/>
        </p:nvSpPr>
        <p:spPr>
          <a:xfrm>
            <a:off x="2448466" y="4836429"/>
            <a:ext cx="441759" cy="727761"/>
          </a:xfrm>
          <a:prstGeom prst="homePlate">
            <a:avLst>
              <a:gd fmla="val 50000" name="adj"/>
            </a:avLst>
          </a:prstGeom>
          <a:solidFill>
            <a:srgbClr val="E1EFD8"/>
          </a:solidFill>
          <a:ln cap="flat" cmpd="sng" w="1270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/>
          </a:p>
        </p:txBody>
      </p:sp>
      <p:sp>
        <p:nvSpPr>
          <p:cNvPr id="701" name="Google Shape;701;p10"/>
          <p:cNvSpPr/>
          <p:nvPr/>
        </p:nvSpPr>
        <p:spPr>
          <a:xfrm>
            <a:off x="2448466" y="5695566"/>
            <a:ext cx="441759" cy="727761"/>
          </a:xfrm>
          <a:prstGeom prst="homePlate">
            <a:avLst>
              <a:gd fmla="val 50000" name="adj"/>
            </a:avLst>
          </a:prstGeom>
          <a:solidFill>
            <a:srgbClr val="E1EFD8"/>
          </a:solidFill>
          <a:ln cap="flat" cmpd="sng" w="12700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/>
          </a:p>
        </p:txBody>
      </p:sp>
      <p:sp>
        <p:nvSpPr>
          <p:cNvPr id="702" name="Google Shape;702;p10"/>
          <p:cNvSpPr txBox="1"/>
          <p:nvPr>
            <p:ph idx="12" type="sldNum"/>
          </p:nvPr>
        </p:nvSpPr>
        <p:spPr>
          <a:xfrm>
            <a:off x="7021729" y="637393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>
                <a:latin typeface="Arial"/>
                <a:ea typeface="Arial"/>
                <a:cs typeface="Arial"/>
                <a:sym typeface="Arial"/>
              </a:rPr>
              <a:t>10</a:t>
            </a:r>
            <a:endParaRPr sz="10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FFFFFF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p11"/>
          <p:cNvSpPr/>
          <p:nvPr/>
        </p:nvSpPr>
        <p:spPr>
          <a:xfrm>
            <a:off x="2506133" y="4980909"/>
            <a:ext cx="6637867" cy="1792424"/>
          </a:xfrm>
          <a:prstGeom prst="homePlate">
            <a:avLst>
              <a:gd fmla="val 17497" name="adj"/>
            </a:avLst>
          </a:prstGeom>
          <a:solidFill>
            <a:srgbClr val="D8E2F3"/>
          </a:solidFill>
          <a:ln cap="flat" cmpd="sng" w="381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5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9" name="Google Shape;709;p11"/>
          <p:cNvSpPr/>
          <p:nvPr/>
        </p:nvSpPr>
        <p:spPr>
          <a:xfrm>
            <a:off x="2506133" y="3193298"/>
            <a:ext cx="6604537" cy="1787611"/>
          </a:xfrm>
          <a:prstGeom prst="homePlate">
            <a:avLst>
              <a:gd fmla="val 17497" name="adj"/>
            </a:avLst>
          </a:prstGeom>
          <a:solidFill>
            <a:srgbClr val="D8E2F3"/>
          </a:solidFill>
          <a:ln cap="flat" cmpd="sng" w="381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0" name="Google Shape;710;p11"/>
          <p:cNvSpPr/>
          <p:nvPr/>
        </p:nvSpPr>
        <p:spPr>
          <a:xfrm>
            <a:off x="3965404" y="1722435"/>
            <a:ext cx="5095683" cy="973776"/>
          </a:xfrm>
          <a:prstGeom prst="homePlate">
            <a:avLst>
              <a:gd fmla="val 17497" name="adj"/>
            </a:avLst>
          </a:prstGeom>
          <a:solidFill>
            <a:srgbClr val="D8E2F3"/>
          </a:solidFill>
          <a:ln cap="flat" cmpd="sng" w="381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1" name="Google Shape;711;p11"/>
          <p:cNvSpPr/>
          <p:nvPr/>
        </p:nvSpPr>
        <p:spPr>
          <a:xfrm>
            <a:off x="3965404" y="786435"/>
            <a:ext cx="5095683" cy="936000"/>
          </a:xfrm>
          <a:prstGeom prst="homePlate">
            <a:avLst>
              <a:gd fmla="val 17497" name="adj"/>
            </a:avLst>
          </a:prstGeom>
          <a:solidFill>
            <a:srgbClr val="D8E2F3"/>
          </a:solidFill>
          <a:ln cap="flat" cmpd="sng" w="381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2" name="Google Shape;712;p11"/>
          <p:cNvSpPr/>
          <p:nvPr/>
        </p:nvSpPr>
        <p:spPr>
          <a:xfrm>
            <a:off x="0" y="8802"/>
            <a:ext cx="9144000" cy="33855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НОВЫЕ   КОМПЕТЕНЦИИ</a:t>
            </a:r>
            <a:endParaRPr b="1" sz="1600" cap="non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713" name="Google Shape;713;p11"/>
          <p:cNvSpPr/>
          <p:nvPr/>
        </p:nvSpPr>
        <p:spPr>
          <a:xfrm>
            <a:off x="280258" y="788211"/>
            <a:ext cx="4643772" cy="1908000"/>
          </a:xfrm>
          <a:prstGeom prst="homePlate">
            <a:avLst>
              <a:gd fmla="val 50000" name="adj"/>
            </a:avLst>
          </a:prstGeom>
          <a:solidFill>
            <a:srgbClr val="E1EFD8"/>
          </a:solidFill>
          <a:ln cap="flat" cmpd="sng" w="381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1787525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4" name="Google Shape;714;p11"/>
          <p:cNvSpPr/>
          <p:nvPr/>
        </p:nvSpPr>
        <p:spPr>
          <a:xfrm>
            <a:off x="502862" y="900840"/>
            <a:ext cx="3838550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</a:t>
            </a:r>
            <a:endParaRPr sz="8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Маслихатам даны полномочия </a:t>
            </a:r>
            <a:r>
              <a:rPr lang="ru-RU" sz="160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по утверждению минимального размера расходов на управление и содержание общего имущества объекта кондоминиума</a:t>
            </a:r>
            <a:endParaRPr sz="1200">
              <a:solidFill>
                <a:srgbClr val="00206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715" name="Google Shape;715;p11"/>
          <p:cNvSpPr/>
          <p:nvPr/>
        </p:nvSpPr>
        <p:spPr>
          <a:xfrm>
            <a:off x="4924030" y="943115"/>
            <a:ext cx="3408937" cy="4770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 - в виде услуг по управлению и содержанию МЖД</a:t>
            </a:r>
            <a:endParaRPr sz="1200">
              <a:solidFill>
                <a:srgbClr val="00206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716" name="Google Shape;716;p11"/>
          <p:cNvSpPr/>
          <p:nvPr/>
        </p:nvSpPr>
        <p:spPr>
          <a:xfrm>
            <a:off x="4909451" y="1815305"/>
            <a:ext cx="3408937" cy="4770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 - в зависимости от региона, средней заработной платы и др.     </a:t>
            </a:r>
            <a:endParaRPr sz="1200">
              <a:solidFill>
                <a:srgbClr val="00206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717" name="Google Shape;717;p11"/>
          <p:cNvSpPr txBox="1"/>
          <p:nvPr>
            <p:ph idx="12" type="sldNum"/>
          </p:nvPr>
        </p:nvSpPr>
        <p:spPr>
          <a:xfrm>
            <a:off x="7086600" y="649287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000"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8" name="Google Shape;718;p11"/>
          <p:cNvSpPr/>
          <p:nvPr/>
        </p:nvSpPr>
        <p:spPr>
          <a:xfrm>
            <a:off x="308072" y="3193298"/>
            <a:ext cx="3824720" cy="3580035"/>
          </a:xfrm>
          <a:prstGeom prst="homePlate">
            <a:avLst>
              <a:gd fmla="val 50000" name="adj"/>
            </a:avLst>
          </a:prstGeom>
          <a:solidFill>
            <a:srgbClr val="E1EFD8"/>
          </a:solidFill>
          <a:ln cap="flat" cmpd="sng" w="381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1787525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9" name="Google Shape;719;p11"/>
          <p:cNvSpPr/>
          <p:nvPr/>
        </p:nvSpPr>
        <p:spPr>
          <a:xfrm>
            <a:off x="502862" y="4471007"/>
            <a:ext cx="3462542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Каждый собственник квартиры, нежилого помещения многоквартирного жилого дома при голосовании </a:t>
            </a:r>
            <a:r>
              <a:rPr b="1" lang="ru-RU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имеет один голос</a:t>
            </a:r>
            <a:r>
              <a:rPr b="1" lang="ru-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0" name="Google Shape;720;p11"/>
          <p:cNvSpPr/>
          <p:nvPr/>
        </p:nvSpPr>
        <p:spPr>
          <a:xfrm>
            <a:off x="4132792" y="5011340"/>
            <a:ext cx="4702028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Собрание правомочно, если в голосовании принимают участие </a:t>
            </a:r>
            <a:r>
              <a:rPr b="1" lang="ru-RU" sz="12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более половины от общего числа собственников МЖД</a:t>
            </a:r>
            <a:r>
              <a:rPr b="1" lang="ru-RU" sz="120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 lang="ru-RU" sz="120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по всем другим вопросам, за исключением вышеперечисленных вопросов. </a:t>
            </a:r>
            <a:r>
              <a:rPr b="1" lang="ru-RU" sz="12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Решение принимается при согласии большинства от общего числа собственников, принимавших участие в голосовании.</a:t>
            </a:r>
            <a:endParaRPr/>
          </a:p>
        </p:txBody>
      </p:sp>
      <p:sp>
        <p:nvSpPr>
          <p:cNvPr id="721" name="Google Shape;721;p11"/>
          <p:cNvSpPr/>
          <p:nvPr/>
        </p:nvSpPr>
        <p:spPr>
          <a:xfrm>
            <a:off x="3965404" y="3193298"/>
            <a:ext cx="4869416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Собрание правомочно </a:t>
            </a:r>
            <a:r>
              <a:rPr b="1" lang="ru-RU" sz="12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при наличии более двух третей</a:t>
            </a:r>
            <a:r>
              <a:rPr lang="ru-RU" sz="120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 от общего числа собственников квартир, нежилых помещений по вопросам:</a:t>
            </a:r>
            <a:endParaRPr/>
          </a:p>
          <a:p>
            <a:pPr indent="-171450" lvl="0" marL="171450" marR="0" rtl="0" algn="just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 Narrow"/>
              <a:buChar char="-"/>
            </a:pPr>
            <a:r>
              <a:rPr lang="ru-RU" sz="120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размера ежемесячных расходов на управление и содержание;</a:t>
            </a:r>
            <a:endParaRPr/>
          </a:p>
          <a:p>
            <a:pPr indent="-171450" lvl="0" marL="171450" marR="0" rtl="0" algn="just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 Narrow"/>
              <a:buChar char="-"/>
            </a:pPr>
            <a:r>
              <a:rPr lang="ru-RU" sz="120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размера оплаты за содержание парковочного места;</a:t>
            </a:r>
            <a:endParaRPr/>
          </a:p>
          <a:p>
            <a:pPr indent="-171450" lvl="0" marL="171450" marR="0" rtl="0" algn="just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 Narrow"/>
              <a:buChar char="-"/>
            </a:pPr>
            <a:r>
              <a:rPr lang="ru-RU" sz="120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проведения капитального ремонта;</a:t>
            </a:r>
            <a:endParaRPr/>
          </a:p>
          <a:p>
            <a:pPr indent="-171450" lvl="0" marL="171450" marR="0" rtl="0" algn="just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 Narrow"/>
              <a:buChar char="-"/>
            </a:pPr>
            <a:r>
              <a:rPr lang="ru-RU" sz="120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 о сборе целевых взносов;</a:t>
            </a:r>
            <a:endParaRPr/>
          </a:p>
          <a:p>
            <a:pPr indent="-171450" lvl="0" marL="171450" marR="0" rtl="0" algn="just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Arial Narrow"/>
              <a:buChar char="-"/>
            </a:pPr>
            <a:r>
              <a:rPr lang="ru-RU" sz="120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 о расходовании денег, накопленных на сберегательном счете;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Решение принимается при согласии более 2/3 от общего числа     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          собственников.</a:t>
            </a:r>
            <a:endParaRPr/>
          </a:p>
        </p:txBody>
      </p:sp>
      <p:sp>
        <p:nvSpPr>
          <p:cNvPr id="722" name="Google Shape;722;p11"/>
          <p:cNvSpPr txBox="1"/>
          <p:nvPr/>
        </p:nvSpPr>
        <p:spPr>
          <a:xfrm>
            <a:off x="3053787" y="403110"/>
            <a:ext cx="2771279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МАСЛИХАТА</a:t>
            </a:r>
            <a:endParaRPr/>
          </a:p>
        </p:txBody>
      </p:sp>
      <p:sp>
        <p:nvSpPr>
          <p:cNvPr id="723" name="Google Shape;723;p11"/>
          <p:cNvSpPr txBox="1"/>
          <p:nvPr/>
        </p:nvSpPr>
        <p:spPr>
          <a:xfrm>
            <a:off x="1940633" y="2790866"/>
            <a:ext cx="6392334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ВЫСШЕГО ОРГАНА УПРАВЛЕНИЯ - СОБРАНИЯ СОБСТВЕННИКОВ</a:t>
            </a:r>
            <a:endParaRPr/>
          </a:p>
        </p:txBody>
      </p:sp>
      <p:sp>
        <p:nvSpPr>
          <p:cNvPr id="724" name="Google Shape;724;p11"/>
          <p:cNvSpPr/>
          <p:nvPr/>
        </p:nvSpPr>
        <p:spPr>
          <a:xfrm>
            <a:off x="4090945" y="5944585"/>
            <a:ext cx="4618334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РЕШЕНИЕ ПРИНИМАЕТСЯ ПО ИТОГАМ ГОЛОСОВАНИЯ НА СОБРАНИИ, ПРОВОДИМОМ ЯВОЧНЫМ ПОРЯДКОМ, ВКЛЮЧАЯ РЕЗУЛЬТАТЫ ПИСЬМЕННОГО ОПРОСА И ЭЛЕКТРОННОГО ГОЛОСОВАНИЯ.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12"/>
          <p:cNvSpPr/>
          <p:nvPr/>
        </p:nvSpPr>
        <p:spPr>
          <a:xfrm>
            <a:off x="0" y="8802"/>
            <a:ext cx="9144000" cy="369332"/>
          </a:xfrm>
          <a:prstGeom prst="rect">
            <a:avLst/>
          </a:prstGeom>
          <a:solidFill>
            <a:srgbClr val="2E75B5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ВНЕДРЕНИЕ НОВОГО МЕХАНИЗМА ПРОВЕДЕНИЯ КАПИТАЛЬНОГО РЕМОНТА МЖД</a:t>
            </a:r>
            <a:endParaRPr b="1" sz="1800" cap="non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730" name="Google Shape;730;p12"/>
          <p:cNvSpPr/>
          <p:nvPr/>
        </p:nvSpPr>
        <p:spPr>
          <a:xfrm>
            <a:off x="6808812" y="752296"/>
            <a:ext cx="2258000" cy="51398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176213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Накопление средств на сберегательных счетах для капремонта возможно </a:t>
            </a:r>
            <a:r>
              <a:rPr b="1" lang="ru-RU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производить в банках второго уровня </a:t>
            </a:r>
            <a:r>
              <a:rPr lang="ru-RU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соответствии с нормативными сроками на капремонт в зависимости от типа МЖД.</a:t>
            </a:r>
            <a:endParaRPr/>
          </a:p>
          <a:p>
            <a:pPr indent="176213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176213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 накопления денег на капремонт общего имущества объекта кондоминиума председатель ОСИ либо доверенное лицо ПТ открывает сберсчет в одном из БВУ.</a:t>
            </a:r>
            <a:endParaRPr/>
          </a:p>
          <a:p>
            <a:pPr indent="176213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176213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Получение ОСИ или ПТ займа на проведение капремонта возможно при включении жилинспекцией в перечень МЖД  требующих проведения капремонта. Договор займа подписывается председателем ОСИ при наличии письменного согласия всех собственников квартир и нежилых помещений.</a:t>
            </a:r>
            <a:endParaRPr/>
          </a:p>
          <a:p>
            <a:pPr indent="176213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176213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1" name="Google Shape;731;p12"/>
          <p:cNvSpPr txBox="1"/>
          <p:nvPr>
            <p:ph idx="12" type="sldNum"/>
          </p:nvPr>
        </p:nvSpPr>
        <p:spPr>
          <a:xfrm>
            <a:off x="7076407" y="649287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>
                <a:latin typeface="Arial"/>
                <a:ea typeface="Arial"/>
                <a:cs typeface="Arial"/>
                <a:sym typeface="Arial"/>
              </a:rPr>
              <a:t>‹#›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2" name="Google Shape;732;p12"/>
          <p:cNvSpPr/>
          <p:nvPr/>
        </p:nvSpPr>
        <p:spPr>
          <a:xfrm>
            <a:off x="42910" y="451421"/>
            <a:ext cx="677342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Принцип </a:t>
            </a:r>
            <a:r>
              <a:rPr lang="ru-RU" sz="16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 lang="ru-RU" sz="1600">
                <a:solidFill>
                  <a:srgbClr val="002060"/>
                </a:solidFill>
                <a:latin typeface="Arial Narrow"/>
                <a:ea typeface="Arial Narrow"/>
                <a:cs typeface="Arial Narrow"/>
                <a:sym typeface="Arial Narrow"/>
              </a:rPr>
              <a:t>«один дом – одно ОСИ/ПТ – один счет»  </a:t>
            </a:r>
            <a:r>
              <a:rPr lang="ru-RU" sz="16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позволит жителям накапливать средства </a:t>
            </a:r>
            <a:r>
              <a:rPr b="1" lang="ru-RU" sz="16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на капитальный ремонт только своего дома</a:t>
            </a:r>
            <a:r>
              <a:rPr lang="ru-RU" sz="16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с возможностью мониторить поступления средств и целевое расходование данных денег. </a:t>
            </a:r>
            <a:endParaRPr/>
          </a:p>
        </p:txBody>
      </p:sp>
      <p:sp>
        <p:nvSpPr>
          <p:cNvPr id="733" name="Google Shape;733;p12"/>
          <p:cNvSpPr/>
          <p:nvPr/>
        </p:nvSpPr>
        <p:spPr>
          <a:xfrm>
            <a:off x="2160504" y="3218153"/>
            <a:ext cx="1778264" cy="6051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00">
                <a:solidFill>
                  <a:srgbClr val="3A3838"/>
                </a:solidFill>
                <a:latin typeface="Arial Narrow"/>
                <a:ea typeface="Arial Narrow"/>
                <a:cs typeface="Arial Narrow"/>
                <a:sym typeface="Arial Narrow"/>
              </a:rPr>
              <a:t>Собственники жилья накапливают в БВУ</a:t>
            </a:r>
            <a:endParaRPr/>
          </a:p>
          <a:p>
            <a:pPr indent="0" lvl="0" marL="0" marR="0" rtl="0" algn="ctr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300">
                <a:solidFill>
                  <a:srgbClr val="3A3838"/>
                </a:solidFill>
                <a:latin typeface="Arial Narrow"/>
                <a:ea typeface="Arial Narrow"/>
                <a:cs typeface="Arial Narrow"/>
                <a:sym typeface="Arial Narrow"/>
              </a:rPr>
              <a:t>0,005 МРП/м</a:t>
            </a:r>
            <a:r>
              <a:rPr b="1" baseline="30000" lang="ru-RU" sz="1300">
                <a:solidFill>
                  <a:srgbClr val="3A3838"/>
                </a:solidFill>
                <a:latin typeface="Arial Narrow"/>
                <a:ea typeface="Arial Narrow"/>
                <a:cs typeface="Arial Narrow"/>
                <a:sym typeface="Arial Narrow"/>
              </a:rPr>
              <a:t>2</a:t>
            </a:r>
            <a:r>
              <a:rPr b="1" lang="ru-RU" sz="1300">
                <a:solidFill>
                  <a:srgbClr val="3A3838"/>
                </a:solidFill>
                <a:latin typeface="Arial Narrow"/>
                <a:ea typeface="Arial Narrow"/>
                <a:cs typeface="Arial Narrow"/>
                <a:sym typeface="Arial Narrow"/>
              </a:rPr>
              <a:t>/мес. </a:t>
            </a:r>
            <a:endParaRPr/>
          </a:p>
        </p:txBody>
      </p:sp>
      <p:grpSp>
        <p:nvGrpSpPr>
          <p:cNvPr id="734" name="Google Shape;734;p12"/>
          <p:cNvGrpSpPr/>
          <p:nvPr/>
        </p:nvGrpSpPr>
        <p:grpSpPr>
          <a:xfrm>
            <a:off x="2562448" y="2262393"/>
            <a:ext cx="793332" cy="894657"/>
            <a:chOff x="5725948" y="953573"/>
            <a:chExt cx="3484044" cy="2454510"/>
          </a:xfrm>
        </p:grpSpPr>
        <p:grpSp>
          <p:nvGrpSpPr>
            <p:cNvPr id="735" name="Google Shape;735;p12"/>
            <p:cNvGrpSpPr/>
            <p:nvPr/>
          </p:nvGrpSpPr>
          <p:grpSpPr>
            <a:xfrm>
              <a:off x="6900347" y="959968"/>
              <a:ext cx="2309645" cy="2448115"/>
              <a:chOff x="7776049" y="974176"/>
              <a:chExt cx="2309645" cy="2448115"/>
            </a:xfrm>
          </p:grpSpPr>
          <p:sp>
            <p:nvSpPr>
              <p:cNvPr id="736" name="Google Shape;736;p12"/>
              <p:cNvSpPr/>
              <p:nvPr/>
            </p:nvSpPr>
            <p:spPr>
              <a:xfrm>
                <a:off x="9403298" y="1684227"/>
                <a:ext cx="379110" cy="309121"/>
              </a:xfrm>
              <a:custGeom>
                <a:rect b="b" l="l" r="r" t="t"/>
                <a:pathLst>
                  <a:path extrusionOk="0" h="45" w="55">
                    <a:moveTo>
                      <a:pt x="3" y="0"/>
                    </a:moveTo>
                    <a:cubicBezTo>
                      <a:pt x="3" y="0"/>
                      <a:pt x="55" y="8"/>
                      <a:pt x="0" y="45"/>
                    </a:cubicBezTo>
                    <a:lnTo>
                      <a:pt x="3" y="0"/>
                    </a:lnTo>
                    <a:close/>
                  </a:path>
                </a:pathLst>
              </a:custGeom>
              <a:noFill/>
              <a:ln cap="flat" cmpd="sng" w="12700">
                <a:solidFill>
                  <a:srgbClr val="3A383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737" name="Google Shape;737;p12"/>
              <p:cNvSpPr/>
              <p:nvPr/>
            </p:nvSpPr>
            <p:spPr>
              <a:xfrm>
                <a:off x="7776049" y="1485925"/>
                <a:ext cx="449099" cy="384940"/>
              </a:xfrm>
              <a:custGeom>
                <a:rect b="b" l="l" r="r" t="t"/>
                <a:pathLst>
                  <a:path extrusionOk="0" h="56" w="66">
                    <a:moveTo>
                      <a:pt x="57" y="2"/>
                    </a:moveTo>
                    <a:cubicBezTo>
                      <a:pt x="56" y="1"/>
                      <a:pt x="17" y="0"/>
                      <a:pt x="16" y="18"/>
                    </a:cubicBezTo>
                    <a:cubicBezTo>
                      <a:pt x="16" y="18"/>
                      <a:pt x="0" y="56"/>
                      <a:pt x="66" y="56"/>
                    </a:cubicBezTo>
                  </a:path>
                </a:pathLst>
              </a:custGeom>
              <a:noFill/>
              <a:ln cap="flat" cmpd="sng" w="12700">
                <a:solidFill>
                  <a:srgbClr val="3A383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738" name="Google Shape;738;p12"/>
              <p:cNvSpPr/>
              <p:nvPr/>
            </p:nvSpPr>
            <p:spPr>
              <a:xfrm>
                <a:off x="7781883" y="1684227"/>
                <a:ext cx="2303811" cy="1738064"/>
              </a:xfrm>
              <a:custGeom>
                <a:rect b="b" l="l" r="r" t="t"/>
                <a:pathLst>
                  <a:path extrusionOk="0" h="254" w="337">
                    <a:moveTo>
                      <a:pt x="33" y="11"/>
                    </a:moveTo>
                    <a:cubicBezTo>
                      <a:pt x="33" y="11"/>
                      <a:pt x="0" y="254"/>
                      <a:pt x="243" y="213"/>
                    </a:cubicBezTo>
                    <a:cubicBezTo>
                      <a:pt x="243" y="213"/>
                      <a:pt x="325" y="179"/>
                      <a:pt x="337" y="74"/>
                    </a:cubicBezTo>
                    <a:cubicBezTo>
                      <a:pt x="337" y="74"/>
                      <a:pt x="219" y="84"/>
                      <a:pt x="175" y="0"/>
                    </a:cubicBezTo>
                    <a:lnTo>
                      <a:pt x="33" y="11"/>
                    </a:lnTo>
                    <a:close/>
                  </a:path>
                </a:pathLst>
              </a:custGeom>
              <a:solidFill>
                <a:srgbClr val="51472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739" name="Google Shape;739;p12"/>
              <p:cNvSpPr/>
              <p:nvPr/>
            </p:nvSpPr>
            <p:spPr>
              <a:xfrm>
                <a:off x="9519947" y="2430778"/>
                <a:ext cx="501589" cy="157477"/>
              </a:xfrm>
              <a:custGeom>
                <a:rect b="b" l="l" r="r" t="t"/>
                <a:pathLst>
                  <a:path extrusionOk="0" h="23" w="73">
                    <a:moveTo>
                      <a:pt x="0" y="0"/>
                    </a:moveTo>
                    <a:cubicBezTo>
                      <a:pt x="0" y="0"/>
                      <a:pt x="41" y="23"/>
                      <a:pt x="73" y="8"/>
                    </a:cubicBezTo>
                  </a:path>
                </a:pathLst>
              </a:custGeom>
              <a:noFill/>
              <a:ln cap="flat" cmpd="sng" w="12700">
                <a:solidFill>
                  <a:srgbClr val="3A383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740" name="Google Shape;740;p12"/>
              <p:cNvSpPr/>
              <p:nvPr/>
            </p:nvSpPr>
            <p:spPr>
              <a:xfrm>
                <a:off x="8015180" y="2710735"/>
                <a:ext cx="1353123" cy="635737"/>
              </a:xfrm>
              <a:custGeom>
                <a:rect b="b" l="l" r="r" t="t"/>
                <a:pathLst>
                  <a:path extrusionOk="0" h="93" w="198">
                    <a:moveTo>
                      <a:pt x="198" y="93"/>
                    </a:moveTo>
                    <a:cubicBezTo>
                      <a:pt x="198" y="37"/>
                      <a:pt x="198" y="37"/>
                      <a:pt x="198" y="37"/>
                    </a:cubicBezTo>
                    <a:cubicBezTo>
                      <a:pt x="198" y="17"/>
                      <a:pt x="181" y="0"/>
                      <a:pt x="161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17" y="0"/>
                      <a:pt x="0" y="17"/>
                      <a:pt x="0" y="37"/>
                    </a:cubicBezTo>
                    <a:cubicBezTo>
                      <a:pt x="0" y="93"/>
                      <a:pt x="0" y="93"/>
                      <a:pt x="0" y="93"/>
                    </a:cubicBezTo>
                    <a:lnTo>
                      <a:pt x="198" y="93"/>
                    </a:lnTo>
                    <a:close/>
                  </a:path>
                </a:pathLst>
              </a:custGeom>
              <a:solidFill>
                <a:srgbClr val="B69C56"/>
              </a:solidFill>
              <a:ln cap="flat" cmpd="sng" w="12700">
                <a:solidFill>
                  <a:srgbClr val="3A383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741" name="Google Shape;741;p12"/>
              <p:cNvSpPr/>
              <p:nvPr/>
            </p:nvSpPr>
            <p:spPr>
              <a:xfrm>
                <a:off x="8015180" y="2710735"/>
                <a:ext cx="1353123" cy="635737"/>
              </a:xfrm>
              <a:custGeom>
                <a:rect b="b" l="l" r="r" t="t"/>
                <a:pathLst>
                  <a:path extrusionOk="0" h="93" w="198">
                    <a:moveTo>
                      <a:pt x="0" y="93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17"/>
                      <a:pt x="17" y="0"/>
                      <a:pt x="37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81" y="0"/>
                      <a:pt x="198" y="17"/>
                      <a:pt x="198" y="37"/>
                    </a:cubicBezTo>
                    <a:cubicBezTo>
                      <a:pt x="198" y="93"/>
                      <a:pt x="198" y="93"/>
                      <a:pt x="198" y="93"/>
                    </a:cubicBezTo>
                  </a:path>
                </a:pathLst>
              </a:custGeom>
              <a:noFill/>
              <a:ln cap="flat" cmpd="sng" w="12700">
                <a:solidFill>
                  <a:srgbClr val="3A383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742" name="Google Shape;742;p12"/>
              <p:cNvSpPr/>
              <p:nvPr/>
            </p:nvSpPr>
            <p:spPr>
              <a:xfrm>
                <a:off x="8458445" y="2314130"/>
                <a:ext cx="443265" cy="781545"/>
              </a:xfrm>
              <a:custGeom>
                <a:rect b="b" l="l" r="r" t="t"/>
                <a:pathLst>
                  <a:path extrusionOk="0" h="114" w="65">
                    <a:moveTo>
                      <a:pt x="2" y="0"/>
                    </a:moveTo>
                    <a:cubicBezTo>
                      <a:pt x="0" y="61"/>
                      <a:pt x="0" y="61"/>
                      <a:pt x="0" y="61"/>
                    </a:cubicBezTo>
                    <a:cubicBezTo>
                      <a:pt x="59" y="112"/>
                      <a:pt x="59" y="112"/>
                      <a:pt x="59" y="112"/>
                    </a:cubicBezTo>
                    <a:cubicBezTo>
                      <a:pt x="61" y="114"/>
                      <a:pt x="65" y="113"/>
                      <a:pt x="65" y="110"/>
                    </a:cubicBezTo>
                    <a:cubicBezTo>
                      <a:pt x="65" y="0"/>
                      <a:pt x="65" y="0"/>
                      <a:pt x="65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12700">
                <a:solidFill>
                  <a:srgbClr val="3A383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743" name="Google Shape;743;p12"/>
              <p:cNvSpPr/>
              <p:nvPr/>
            </p:nvSpPr>
            <p:spPr>
              <a:xfrm>
                <a:off x="8003515" y="1036826"/>
                <a:ext cx="1440612" cy="1446442"/>
              </a:xfrm>
              <a:prstGeom prst="ellipse">
                <a:avLst/>
              </a:prstGeom>
              <a:solidFill>
                <a:srgbClr val="FFFFFF"/>
              </a:solidFill>
              <a:ln cap="flat" cmpd="sng" w="12700">
                <a:solidFill>
                  <a:srgbClr val="3A383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744" name="Google Shape;744;p12"/>
              <p:cNvSpPr/>
              <p:nvPr/>
            </p:nvSpPr>
            <p:spPr>
              <a:xfrm>
                <a:off x="8884210" y="1765881"/>
                <a:ext cx="192472" cy="69989"/>
              </a:xfrm>
              <a:custGeom>
                <a:rect b="b" l="l" r="r" t="t"/>
                <a:pathLst>
                  <a:path extrusionOk="0" h="10" w="28">
                    <a:moveTo>
                      <a:pt x="0" y="10"/>
                    </a:moveTo>
                    <a:cubicBezTo>
                      <a:pt x="2" y="5"/>
                      <a:pt x="7" y="1"/>
                      <a:pt x="12" y="1"/>
                    </a:cubicBezTo>
                    <a:cubicBezTo>
                      <a:pt x="19" y="0"/>
                      <a:pt x="25" y="4"/>
                      <a:pt x="28" y="10"/>
                    </a:cubicBezTo>
                  </a:path>
                </a:pathLst>
              </a:custGeom>
              <a:noFill/>
              <a:ln cap="flat" cmpd="sng" w="12700">
                <a:solidFill>
                  <a:srgbClr val="3A383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745" name="Google Shape;745;p12"/>
              <p:cNvSpPr/>
              <p:nvPr/>
            </p:nvSpPr>
            <p:spPr>
              <a:xfrm>
                <a:off x="8271807" y="1754216"/>
                <a:ext cx="192472" cy="69989"/>
              </a:xfrm>
              <a:custGeom>
                <a:rect b="b" l="l" r="r" t="t"/>
                <a:pathLst>
                  <a:path extrusionOk="0" h="10" w="28">
                    <a:moveTo>
                      <a:pt x="0" y="10"/>
                    </a:moveTo>
                    <a:cubicBezTo>
                      <a:pt x="2" y="5"/>
                      <a:pt x="7" y="1"/>
                      <a:pt x="12" y="1"/>
                    </a:cubicBezTo>
                    <a:cubicBezTo>
                      <a:pt x="19" y="0"/>
                      <a:pt x="25" y="4"/>
                      <a:pt x="28" y="10"/>
                    </a:cubicBezTo>
                  </a:path>
                </a:pathLst>
              </a:custGeom>
              <a:noFill/>
              <a:ln cap="flat" cmpd="sng" w="12700">
                <a:solidFill>
                  <a:srgbClr val="3A383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cxnSp>
            <p:nvCxnSpPr>
              <p:cNvPr id="746" name="Google Shape;746;p12"/>
              <p:cNvCxnSpPr/>
              <p:nvPr/>
            </p:nvCxnSpPr>
            <p:spPr>
              <a:xfrm>
                <a:off x="8691742" y="1684227"/>
                <a:ext cx="0" cy="309121"/>
              </a:xfrm>
              <a:prstGeom prst="straightConnector1">
                <a:avLst/>
              </a:prstGeom>
              <a:noFill/>
              <a:ln cap="flat" cmpd="sng" w="12700">
                <a:solidFill>
                  <a:srgbClr val="3A3838"/>
                </a:solidFill>
                <a:prstDash val="solid"/>
                <a:miter lim="800000"/>
                <a:headEnd len="med" w="med" type="none"/>
                <a:tailEnd len="med" w="med" type="none"/>
              </a:ln>
            </p:spPr>
          </p:cxnSp>
          <p:sp>
            <p:nvSpPr>
              <p:cNvPr id="747" name="Google Shape;747;p12"/>
              <p:cNvSpPr/>
              <p:nvPr/>
            </p:nvSpPr>
            <p:spPr>
              <a:xfrm>
                <a:off x="7989214" y="974176"/>
                <a:ext cx="1072227" cy="664897"/>
              </a:xfrm>
              <a:custGeom>
                <a:rect b="b" l="l" r="r" t="t"/>
                <a:pathLst>
                  <a:path extrusionOk="0" h="98" w="133">
                    <a:moveTo>
                      <a:pt x="106" y="8"/>
                    </a:moveTo>
                    <a:cubicBezTo>
                      <a:pt x="106" y="8"/>
                      <a:pt x="133" y="98"/>
                      <a:pt x="0" y="79"/>
                    </a:cubicBezTo>
                    <a:cubicBezTo>
                      <a:pt x="0" y="79"/>
                      <a:pt x="35" y="0"/>
                      <a:pt x="106" y="8"/>
                    </a:cubicBezTo>
                    <a:close/>
                  </a:path>
                </a:pathLst>
              </a:custGeom>
              <a:solidFill>
                <a:srgbClr val="51472D"/>
              </a:solidFill>
              <a:ln cap="flat" cmpd="sng" w="12700">
                <a:solidFill>
                  <a:srgbClr val="3A383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748" name="Google Shape;748;p12"/>
              <p:cNvSpPr/>
              <p:nvPr/>
            </p:nvSpPr>
            <p:spPr>
              <a:xfrm>
                <a:off x="8803876" y="1021586"/>
                <a:ext cx="647401" cy="723221"/>
              </a:xfrm>
              <a:custGeom>
                <a:rect b="b" l="l" r="r" t="t"/>
                <a:pathLst>
                  <a:path extrusionOk="0" h="106" w="95">
                    <a:moveTo>
                      <a:pt x="0" y="0"/>
                    </a:moveTo>
                    <a:cubicBezTo>
                      <a:pt x="0" y="0"/>
                      <a:pt x="28" y="106"/>
                      <a:pt x="95" y="85"/>
                    </a:cubicBezTo>
                    <a:cubicBezTo>
                      <a:pt x="95" y="85"/>
                      <a:pt x="72" y="6"/>
                      <a:pt x="0" y="0"/>
                    </a:cubicBezTo>
                    <a:close/>
                  </a:path>
                </a:pathLst>
              </a:custGeom>
              <a:solidFill>
                <a:srgbClr val="51472D"/>
              </a:solidFill>
              <a:ln cap="flat" cmpd="sng" w="12700">
                <a:solidFill>
                  <a:srgbClr val="3A383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</p:grpSp>
        <p:sp>
          <p:nvSpPr>
            <p:cNvPr id="749" name="Google Shape;749;p12"/>
            <p:cNvSpPr/>
            <p:nvPr/>
          </p:nvSpPr>
          <p:spPr>
            <a:xfrm>
              <a:off x="5725948" y="2787419"/>
              <a:ext cx="1627249" cy="540692"/>
            </a:xfrm>
            <a:custGeom>
              <a:rect b="b" l="l" r="r" t="t"/>
              <a:pathLst>
                <a:path extrusionOk="0" h="888810" w="2661587">
                  <a:moveTo>
                    <a:pt x="577179" y="0"/>
                  </a:moveTo>
                  <a:lnTo>
                    <a:pt x="2084408" y="0"/>
                  </a:lnTo>
                  <a:cubicBezTo>
                    <a:pt x="2403175" y="0"/>
                    <a:pt x="2661587" y="258412"/>
                    <a:pt x="2661587" y="577179"/>
                  </a:cubicBezTo>
                  <a:lnTo>
                    <a:pt x="2661587" y="888810"/>
                  </a:lnTo>
                  <a:lnTo>
                    <a:pt x="0" y="888810"/>
                  </a:lnTo>
                  <a:lnTo>
                    <a:pt x="0" y="577179"/>
                  </a:lnTo>
                  <a:cubicBezTo>
                    <a:pt x="0" y="258412"/>
                    <a:pt x="258412" y="0"/>
                    <a:pt x="577179" y="0"/>
                  </a:cubicBezTo>
                  <a:close/>
                </a:path>
              </a:pathLst>
            </a:custGeom>
            <a:solidFill>
              <a:srgbClr val="56CA72"/>
            </a:solidFill>
            <a:ln cap="flat" cmpd="sng" w="12700">
              <a:solidFill>
                <a:srgbClr val="3A383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750" name="Google Shape;750;p12"/>
            <p:cNvSpPr/>
            <p:nvPr/>
          </p:nvSpPr>
          <p:spPr>
            <a:xfrm>
              <a:off x="7063390" y="1792483"/>
              <a:ext cx="192472" cy="606573"/>
            </a:xfrm>
            <a:custGeom>
              <a:rect b="b" l="l" r="r" t="t"/>
              <a:pathLst>
                <a:path extrusionOk="0" h="88" w="28">
                  <a:moveTo>
                    <a:pt x="0" y="68"/>
                  </a:moveTo>
                  <a:cubicBezTo>
                    <a:pt x="0" y="68"/>
                    <a:pt x="28" y="88"/>
                    <a:pt x="20" y="17"/>
                  </a:cubicBezTo>
                  <a:cubicBezTo>
                    <a:pt x="20" y="17"/>
                    <a:pt x="17" y="0"/>
                    <a:pt x="0" y="11"/>
                  </a:cubicBezTo>
                  <a:lnTo>
                    <a:pt x="0" y="68"/>
                  </a:lnTo>
                  <a:close/>
                </a:path>
              </a:pathLst>
            </a:custGeom>
            <a:solidFill>
              <a:srgbClr val="FFFFFF"/>
            </a:solidFill>
            <a:ln cap="flat" cmpd="sng" w="12700">
              <a:solidFill>
                <a:srgbClr val="3A383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751" name="Google Shape;751;p12"/>
            <p:cNvSpPr/>
            <p:nvPr/>
          </p:nvSpPr>
          <p:spPr>
            <a:xfrm>
              <a:off x="5871878" y="1838182"/>
              <a:ext cx="159544" cy="355776"/>
            </a:xfrm>
            <a:prstGeom prst="ellipse">
              <a:avLst/>
            </a:prstGeom>
            <a:solidFill>
              <a:schemeClr val="lt1"/>
            </a:solidFill>
            <a:ln cap="flat" cmpd="sng" w="12700">
              <a:solidFill>
                <a:srgbClr val="3A383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752" name="Google Shape;752;p12"/>
            <p:cNvSpPr/>
            <p:nvPr/>
          </p:nvSpPr>
          <p:spPr>
            <a:xfrm>
              <a:off x="6306276" y="2518263"/>
              <a:ext cx="449099" cy="443265"/>
            </a:xfrm>
            <a:custGeom>
              <a:rect b="b" l="l" r="r" t="t"/>
              <a:pathLst>
                <a:path extrusionOk="0" h="65" w="65">
                  <a:moveTo>
                    <a:pt x="0" y="11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6" y="56"/>
                    <a:pt x="19" y="65"/>
                    <a:pt x="33" y="65"/>
                  </a:cubicBezTo>
                  <a:cubicBezTo>
                    <a:pt x="47" y="65"/>
                    <a:pt x="60" y="56"/>
                    <a:pt x="65" y="43"/>
                  </a:cubicBezTo>
                  <a:cubicBezTo>
                    <a:pt x="65" y="30"/>
                    <a:pt x="65" y="16"/>
                    <a:pt x="65" y="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 cap="flat" cmpd="sng" w="12700">
              <a:solidFill>
                <a:srgbClr val="3A383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753" name="Google Shape;753;p12"/>
            <p:cNvSpPr/>
            <p:nvPr/>
          </p:nvSpPr>
          <p:spPr>
            <a:xfrm>
              <a:off x="5991325" y="1462595"/>
              <a:ext cx="1096497" cy="1236475"/>
            </a:xfrm>
            <a:custGeom>
              <a:rect b="b" l="l" r="r" t="t"/>
              <a:pathLst>
                <a:path extrusionOk="0" h="181" w="160">
                  <a:moveTo>
                    <a:pt x="0" y="100"/>
                  </a:moveTo>
                  <a:cubicBezTo>
                    <a:pt x="0" y="136"/>
                    <a:pt x="23" y="169"/>
                    <a:pt x="58" y="178"/>
                  </a:cubicBezTo>
                  <a:cubicBezTo>
                    <a:pt x="65" y="180"/>
                    <a:pt x="73" y="181"/>
                    <a:pt x="80" y="181"/>
                  </a:cubicBezTo>
                  <a:cubicBezTo>
                    <a:pt x="82" y="181"/>
                    <a:pt x="83" y="181"/>
                    <a:pt x="85" y="181"/>
                  </a:cubicBezTo>
                  <a:cubicBezTo>
                    <a:pt x="127" y="179"/>
                    <a:pt x="160" y="142"/>
                    <a:pt x="160" y="99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0" y="100"/>
                  </a:lnTo>
                  <a:close/>
                </a:path>
              </a:pathLst>
            </a:custGeom>
            <a:solidFill>
              <a:srgbClr val="FFFFFF"/>
            </a:solidFill>
            <a:ln cap="flat" cmpd="sng" w="12700">
              <a:solidFill>
                <a:srgbClr val="3A383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754" name="Google Shape;754;p12"/>
            <p:cNvSpPr/>
            <p:nvPr/>
          </p:nvSpPr>
          <p:spPr>
            <a:xfrm>
              <a:off x="5808264" y="953573"/>
              <a:ext cx="1644745" cy="1242309"/>
            </a:xfrm>
            <a:custGeom>
              <a:rect b="b" l="l" r="r" t="t"/>
              <a:pathLst>
                <a:path extrusionOk="0" h="182" w="240">
                  <a:moveTo>
                    <a:pt x="33" y="134"/>
                  </a:moveTo>
                  <a:cubicBezTo>
                    <a:pt x="24" y="135"/>
                    <a:pt x="24" y="135"/>
                    <a:pt x="24" y="135"/>
                  </a:cubicBezTo>
                  <a:cubicBezTo>
                    <a:pt x="13" y="136"/>
                    <a:pt x="13" y="136"/>
                    <a:pt x="13" y="136"/>
                  </a:cubicBezTo>
                  <a:cubicBezTo>
                    <a:pt x="13" y="136"/>
                    <a:pt x="0" y="30"/>
                    <a:pt x="38" y="35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6" y="39"/>
                    <a:pt x="78" y="0"/>
                    <a:pt x="225" y="26"/>
                  </a:cubicBezTo>
                  <a:cubicBezTo>
                    <a:pt x="225" y="66"/>
                    <a:pt x="225" y="66"/>
                    <a:pt x="225" y="66"/>
                  </a:cubicBezTo>
                  <a:cubicBezTo>
                    <a:pt x="240" y="71"/>
                    <a:pt x="240" y="71"/>
                    <a:pt x="240" y="71"/>
                  </a:cubicBezTo>
                  <a:cubicBezTo>
                    <a:pt x="240" y="71"/>
                    <a:pt x="160" y="182"/>
                    <a:pt x="54" y="88"/>
                  </a:cubicBezTo>
                  <a:cubicBezTo>
                    <a:pt x="54" y="88"/>
                    <a:pt x="15" y="80"/>
                    <a:pt x="33" y="134"/>
                  </a:cubicBezTo>
                  <a:close/>
                </a:path>
              </a:pathLst>
            </a:custGeom>
            <a:solidFill>
              <a:srgbClr val="51472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755" name="Google Shape;755;p12"/>
            <p:cNvSpPr/>
            <p:nvPr/>
          </p:nvSpPr>
          <p:spPr>
            <a:xfrm>
              <a:off x="6119639" y="2144987"/>
              <a:ext cx="419935" cy="373275"/>
            </a:xfrm>
            <a:custGeom>
              <a:rect b="b" l="l" r="r" t="t"/>
              <a:pathLst>
                <a:path extrusionOk="0" h="55" w="62">
                  <a:moveTo>
                    <a:pt x="4" y="0"/>
                  </a:moveTo>
                  <a:cubicBezTo>
                    <a:pt x="4" y="0"/>
                    <a:pt x="0" y="53"/>
                    <a:pt x="62" y="55"/>
                  </a:cubicBezTo>
                </a:path>
              </a:pathLst>
            </a:custGeom>
            <a:noFill/>
            <a:ln cap="flat" cmpd="sng" w="12700">
              <a:solidFill>
                <a:srgbClr val="3A383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cxnSp>
          <p:nvCxnSpPr>
            <p:cNvPr id="756" name="Google Shape;756;p12"/>
            <p:cNvCxnSpPr/>
            <p:nvPr/>
          </p:nvCxnSpPr>
          <p:spPr>
            <a:xfrm>
              <a:off x="6341271" y="1981679"/>
              <a:ext cx="110818" cy="0"/>
            </a:xfrm>
            <a:prstGeom prst="straightConnector1">
              <a:avLst/>
            </a:prstGeom>
            <a:noFill/>
            <a:ln cap="flat" cmpd="sng" w="12700">
              <a:solidFill>
                <a:srgbClr val="3A3838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cxnSp>
          <p:nvCxnSpPr>
            <p:cNvPr id="757" name="Google Shape;757;p12"/>
            <p:cNvCxnSpPr/>
            <p:nvPr/>
          </p:nvCxnSpPr>
          <p:spPr>
            <a:xfrm>
              <a:off x="6796200" y="1981679"/>
              <a:ext cx="110818" cy="0"/>
            </a:xfrm>
            <a:prstGeom prst="straightConnector1">
              <a:avLst/>
            </a:prstGeom>
            <a:noFill/>
            <a:ln cap="flat" cmpd="sng" w="12700">
              <a:solidFill>
                <a:srgbClr val="3A3838"/>
              </a:solidFill>
              <a:prstDash val="solid"/>
              <a:miter lim="800000"/>
              <a:headEnd len="med" w="med" type="none"/>
              <a:tailEnd len="med" w="med" type="none"/>
            </a:ln>
          </p:spPr>
        </p:cxnSp>
        <p:sp>
          <p:nvSpPr>
            <p:cNvPr id="758" name="Google Shape;758;p12"/>
            <p:cNvSpPr/>
            <p:nvPr/>
          </p:nvSpPr>
          <p:spPr>
            <a:xfrm>
              <a:off x="6562903" y="1806706"/>
              <a:ext cx="157477" cy="384940"/>
            </a:xfrm>
            <a:custGeom>
              <a:rect b="b" l="l" r="r" t="t"/>
              <a:pathLst>
                <a:path extrusionOk="0" h="66" w="27">
                  <a:moveTo>
                    <a:pt x="12" y="0"/>
                  </a:moveTo>
                  <a:lnTo>
                    <a:pt x="27" y="66"/>
                  </a:lnTo>
                  <a:lnTo>
                    <a:pt x="0" y="66"/>
                  </a:lnTo>
                </a:path>
              </a:pathLst>
            </a:custGeom>
            <a:noFill/>
            <a:ln cap="flat" cmpd="sng" w="12700">
              <a:solidFill>
                <a:srgbClr val="3A3838"/>
              </a:solidFill>
              <a:prstDash val="solid"/>
              <a:miter lim="800000"/>
              <a:headEnd len="med" w="med" type="none"/>
              <a:tailEnd len="med" w="med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</p:grpSp>
      <p:sp>
        <p:nvSpPr>
          <p:cNvPr id="759" name="Google Shape;759;p12"/>
          <p:cNvSpPr/>
          <p:nvPr/>
        </p:nvSpPr>
        <p:spPr>
          <a:xfrm>
            <a:off x="5011446" y="3270181"/>
            <a:ext cx="1968608" cy="5671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00">
                <a:solidFill>
                  <a:srgbClr val="3A3838"/>
                </a:solidFill>
                <a:latin typeface="Arial Narrow"/>
                <a:ea typeface="Arial Narrow"/>
                <a:cs typeface="Arial Narrow"/>
                <a:sym typeface="Arial Narrow"/>
              </a:rPr>
              <a:t>БВУ выдает заем</a:t>
            </a:r>
            <a:endParaRPr/>
          </a:p>
          <a:p>
            <a:pPr indent="0" lvl="0" marL="0" marR="0" rtl="0" algn="ctr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00">
                <a:solidFill>
                  <a:srgbClr val="3A3838"/>
                </a:solidFill>
                <a:latin typeface="Arial Narrow"/>
                <a:ea typeface="Arial Narrow"/>
                <a:cs typeface="Arial Narrow"/>
                <a:sym typeface="Arial Narrow"/>
              </a:rPr>
              <a:t>собственникам жилья</a:t>
            </a:r>
            <a:endParaRPr/>
          </a:p>
        </p:txBody>
      </p:sp>
      <p:cxnSp>
        <p:nvCxnSpPr>
          <p:cNvPr id="760" name="Google Shape;760;p12"/>
          <p:cNvCxnSpPr/>
          <p:nvPr/>
        </p:nvCxnSpPr>
        <p:spPr>
          <a:xfrm flipH="1" rot="10800000">
            <a:off x="3695183" y="2824024"/>
            <a:ext cx="1537217" cy="5261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pic>
        <p:nvPicPr>
          <p:cNvPr descr="C:\Users\Lepesov\AppData\Local\Temp\1483957682_slide1.jpg" id="761" name="Google Shape;761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5242" y="1678108"/>
            <a:ext cx="1186428" cy="1358754"/>
          </a:xfrm>
          <a:prstGeom prst="rect">
            <a:avLst/>
          </a:prstGeom>
          <a:noFill/>
          <a:ln>
            <a:noFill/>
          </a:ln>
        </p:spPr>
      </p:pic>
      <p:sp>
        <p:nvSpPr>
          <p:cNvPr id="762" name="Google Shape;762;p12"/>
          <p:cNvSpPr txBox="1"/>
          <p:nvPr/>
        </p:nvSpPr>
        <p:spPr>
          <a:xfrm>
            <a:off x="236166" y="3269825"/>
            <a:ext cx="1872034" cy="1292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За счет средств МИО организация разработки ПСД, проведение техобследования, </a:t>
            </a:r>
            <a:br>
              <a:rPr lang="ru-RU" sz="13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ru-RU" sz="13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энергоаудита</a:t>
            </a:r>
            <a:endParaRPr sz="13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endParaRPr/>
          </a:p>
        </p:txBody>
      </p:sp>
      <p:sp>
        <p:nvSpPr>
          <p:cNvPr id="763" name="Google Shape;763;p12"/>
          <p:cNvSpPr/>
          <p:nvPr/>
        </p:nvSpPr>
        <p:spPr>
          <a:xfrm>
            <a:off x="1402714" y="2316070"/>
            <a:ext cx="527427" cy="33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00">
                <a:solidFill>
                  <a:srgbClr val="3A3838"/>
                </a:solidFill>
                <a:latin typeface="Arial Narrow"/>
                <a:ea typeface="Arial Narrow"/>
                <a:cs typeface="Arial Narrow"/>
                <a:sym typeface="Arial Narrow"/>
              </a:rPr>
              <a:t>МИО</a:t>
            </a:r>
            <a:endParaRPr b="1" sz="1300">
              <a:solidFill>
                <a:srgbClr val="3A3838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cxnSp>
        <p:nvCxnSpPr>
          <p:cNvPr id="764" name="Google Shape;764;p12"/>
          <p:cNvCxnSpPr/>
          <p:nvPr/>
        </p:nvCxnSpPr>
        <p:spPr>
          <a:xfrm flipH="1">
            <a:off x="3652382" y="3051091"/>
            <a:ext cx="1580018" cy="5353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765" name="Google Shape;765;p12"/>
          <p:cNvCxnSpPr/>
          <p:nvPr/>
        </p:nvCxnSpPr>
        <p:spPr>
          <a:xfrm>
            <a:off x="3049636" y="3799275"/>
            <a:ext cx="14269" cy="4533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766" name="Google Shape;766;p12"/>
          <p:cNvSpPr/>
          <p:nvPr/>
        </p:nvSpPr>
        <p:spPr>
          <a:xfrm>
            <a:off x="1492671" y="4444323"/>
            <a:ext cx="1219632" cy="4857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00">
                <a:solidFill>
                  <a:srgbClr val="3A3838"/>
                </a:solidFill>
                <a:latin typeface="Arial Narrow"/>
                <a:ea typeface="Arial Narrow"/>
                <a:cs typeface="Arial Narrow"/>
                <a:sym typeface="Arial Narrow"/>
              </a:rPr>
              <a:t>ОСИ проводит</a:t>
            </a:r>
            <a:endParaRPr/>
          </a:p>
          <a:p>
            <a:pPr indent="0" lvl="0" marL="0" marR="0" rtl="0" algn="ctr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00">
                <a:solidFill>
                  <a:srgbClr val="3A3838"/>
                </a:solidFill>
                <a:latin typeface="Arial Narrow"/>
                <a:ea typeface="Arial Narrow"/>
                <a:cs typeface="Arial Narrow"/>
                <a:sym typeface="Arial Narrow"/>
              </a:rPr>
              <a:t>ремонт МЖД</a:t>
            </a:r>
            <a:endParaRPr/>
          </a:p>
        </p:txBody>
      </p:sp>
      <p:pic>
        <p:nvPicPr>
          <p:cNvPr id="767" name="Google Shape;767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27732" y="4414260"/>
            <a:ext cx="1032069" cy="987473"/>
          </a:xfrm>
          <a:prstGeom prst="rect">
            <a:avLst/>
          </a:prstGeom>
          <a:noFill/>
          <a:ln>
            <a:noFill/>
          </a:ln>
        </p:spPr>
      </p:pic>
      <p:sp>
        <p:nvSpPr>
          <p:cNvPr id="768" name="Google Shape;768;p12"/>
          <p:cNvSpPr/>
          <p:nvPr/>
        </p:nvSpPr>
        <p:spPr>
          <a:xfrm>
            <a:off x="3308290" y="2207982"/>
            <a:ext cx="180209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тариф 0,005 МРП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rgbClr val="C00000"/>
                </a:solidFill>
                <a:latin typeface="Arial Narrow"/>
                <a:ea typeface="Arial Narrow"/>
                <a:cs typeface="Arial Narrow"/>
                <a:sym typeface="Arial Narrow"/>
              </a:rPr>
              <a:t>неизменный весь период</a:t>
            </a:r>
            <a:endParaRPr/>
          </a:p>
        </p:txBody>
      </p:sp>
      <p:cxnSp>
        <p:nvCxnSpPr>
          <p:cNvPr id="769" name="Google Shape;769;p12"/>
          <p:cNvCxnSpPr/>
          <p:nvPr/>
        </p:nvCxnSpPr>
        <p:spPr>
          <a:xfrm flipH="1" rot="10800000">
            <a:off x="1469508" y="2826654"/>
            <a:ext cx="997467" cy="263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770" name="Google Shape;770;p12"/>
          <p:cNvSpPr/>
          <p:nvPr/>
        </p:nvSpPr>
        <p:spPr>
          <a:xfrm>
            <a:off x="4003580" y="2680343"/>
            <a:ext cx="244570" cy="3009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1</a:t>
            </a:r>
            <a:endParaRPr/>
          </a:p>
        </p:txBody>
      </p:sp>
      <p:sp>
        <p:nvSpPr>
          <p:cNvPr id="771" name="Google Shape;771;p12"/>
          <p:cNvSpPr/>
          <p:nvPr/>
        </p:nvSpPr>
        <p:spPr>
          <a:xfrm>
            <a:off x="4794155" y="2918468"/>
            <a:ext cx="244570" cy="3009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3</a:t>
            </a:r>
            <a:endParaRPr/>
          </a:p>
        </p:txBody>
      </p:sp>
      <p:sp>
        <p:nvSpPr>
          <p:cNvPr id="772" name="Google Shape;772;p12"/>
          <p:cNvSpPr/>
          <p:nvPr/>
        </p:nvSpPr>
        <p:spPr>
          <a:xfrm>
            <a:off x="6319122" y="2298441"/>
            <a:ext cx="244570" cy="3009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2</a:t>
            </a:r>
            <a:endParaRPr/>
          </a:p>
        </p:txBody>
      </p:sp>
      <p:sp>
        <p:nvSpPr>
          <p:cNvPr id="773" name="Google Shape;773;p12"/>
          <p:cNvSpPr/>
          <p:nvPr/>
        </p:nvSpPr>
        <p:spPr>
          <a:xfrm>
            <a:off x="3832855" y="3121968"/>
            <a:ext cx="1478290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Займ при накоплении 50%</a:t>
            </a:r>
            <a:endParaRPr/>
          </a:p>
        </p:txBody>
      </p:sp>
      <p:sp>
        <p:nvSpPr>
          <p:cNvPr id="774" name="Google Shape;774;p12"/>
          <p:cNvSpPr/>
          <p:nvPr/>
        </p:nvSpPr>
        <p:spPr>
          <a:xfrm>
            <a:off x="1631596" y="2645399"/>
            <a:ext cx="244570" cy="3009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4</a:t>
            </a:r>
            <a:endParaRPr/>
          </a:p>
        </p:txBody>
      </p:sp>
      <p:sp>
        <p:nvSpPr>
          <p:cNvPr id="775" name="Google Shape;775;p12"/>
          <p:cNvSpPr/>
          <p:nvPr/>
        </p:nvSpPr>
        <p:spPr>
          <a:xfrm>
            <a:off x="2651255" y="3951675"/>
            <a:ext cx="244570" cy="3009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5</a:t>
            </a:r>
            <a:endParaRPr/>
          </a:p>
        </p:txBody>
      </p:sp>
      <p:pic>
        <p:nvPicPr>
          <p:cNvPr descr="C:\Documents and Settings\Азамат\Рабочий стол\банк.jpg" id="776" name="Google Shape;776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311145" y="2515015"/>
            <a:ext cx="1007977" cy="791189"/>
          </a:xfrm>
          <a:prstGeom prst="rect">
            <a:avLst/>
          </a:prstGeom>
          <a:noFill/>
          <a:ln>
            <a:noFill/>
          </a:ln>
        </p:spPr>
      </p:pic>
      <p:sp>
        <p:nvSpPr>
          <p:cNvPr id="777" name="Google Shape;777;p12"/>
          <p:cNvSpPr/>
          <p:nvPr/>
        </p:nvSpPr>
        <p:spPr>
          <a:xfrm>
            <a:off x="135153" y="5633697"/>
            <a:ext cx="4405729" cy="778026"/>
          </a:xfrm>
          <a:prstGeom prst="rect">
            <a:avLst/>
          </a:prstGeom>
          <a:solidFill>
            <a:srgbClr val="DDEAF6"/>
          </a:solidFill>
          <a:ln cap="flat" cmpd="sng" w="12700">
            <a:solidFill>
              <a:srgbClr val="DDEAF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FF000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0,02</a:t>
            </a:r>
            <a:r>
              <a:rPr b="1" lang="ru-RU" sz="16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-кратного месячного расчетного показателя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50,5 тенге с 1 кв.м.</a:t>
            </a:r>
            <a:endParaRPr/>
          </a:p>
        </p:txBody>
      </p:sp>
      <p:sp>
        <p:nvSpPr>
          <p:cNvPr id="778" name="Google Shape;778;p12"/>
          <p:cNvSpPr/>
          <p:nvPr/>
        </p:nvSpPr>
        <p:spPr>
          <a:xfrm>
            <a:off x="4588933" y="5620210"/>
            <a:ext cx="4477879" cy="781488"/>
          </a:xfrm>
          <a:prstGeom prst="rect">
            <a:avLst/>
          </a:prstGeom>
          <a:solidFill>
            <a:srgbClr val="DDEAF6"/>
          </a:solidFill>
          <a:ln cap="flat" cmpd="sng" w="12700">
            <a:solidFill>
              <a:srgbClr val="DDEAF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FF000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0,005 </a:t>
            </a:r>
            <a:r>
              <a:rPr b="1" lang="ru-RU" sz="16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–кратного месячного расчетного показателя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13,9 тенге с 1 кв.м.</a:t>
            </a:r>
            <a:endParaRPr/>
          </a:p>
        </p:txBody>
      </p:sp>
      <p:sp>
        <p:nvSpPr>
          <p:cNvPr id="779" name="Google Shape;779;p12"/>
          <p:cNvSpPr txBox="1"/>
          <p:nvPr/>
        </p:nvSpPr>
        <p:spPr>
          <a:xfrm>
            <a:off x="3632143" y="6430133"/>
            <a:ext cx="248871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Снижение на 75%</a:t>
            </a:r>
            <a:endParaRPr/>
          </a:p>
        </p:txBody>
      </p:sp>
      <p:sp>
        <p:nvSpPr>
          <p:cNvPr id="780" name="Google Shape;780;p12"/>
          <p:cNvSpPr/>
          <p:nvPr/>
        </p:nvSpPr>
        <p:spPr>
          <a:xfrm>
            <a:off x="222949" y="5448325"/>
            <a:ext cx="4124350" cy="389613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Ранее действовавшая редакция</a:t>
            </a:r>
            <a:endParaRPr/>
          </a:p>
        </p:txBody>
      </p:sp>
      <p:sp>
        <p:nvSpPr>
          <p:cNvPr id="781" name="Google Shape;781;p12"/>
          <p:cNvSpPr/>
          <p:nvPr/>
        </p:nvSpPr>
        <p:spPr>
          <a:xfrm>
            <a:off x="4809658" y="5441860"/>
            <a:ext cx="4124350" cy="389613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Новая норма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5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13"/>
          <p:cNvSpPr/>
          <p:nvPr/>
        </p:nvSpPr>
        <p:spPr>
          <a:xfrm>
            <a:off x="0" y="10391"/>
            <a:ext cx="9144000" cy="33855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 НОВЫЕ ПОЛНОМОЧИЯ МЕСТНЫХ ИСПОЛНИТЕЛЬНЫХ ОРГАНОВ</a:t>
            </a:r>
            <a:endParaRPr b="1" sz="1600" cap="non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grpSp>
        <p:nvGrpSpPr>
          <p:cNvPr id="787" name="Google Shape;787;p13"/>
          <p:cNvGrpSpPr/>
          <p:nvPr/>
        </p:nvGrpSpPr>
        <p:grpSpPr>
          <a:xfrm>
            <a:off x="-6220920" y="-177561"/>
            <a:ext cx="14893955" cy="7670325"/>
            <a:chOff x="-6444203" y="-985636"/>
            <a:chExt cx="14893955" cy="7670325"/>
          </a:xfrm>
        </p:grpSpPr>
        <p:sp>
          <p:nvSpPr>
            <p:cNvPr id="788" name="Google Shape;788;p13"/>
            <p:cNvSpPr/>
            <p:nvPr/>
          </p:nvSpPr>
          <p:spPr>
            <a:xfrm>
              <a:off x="-6444203" y="-985636"/>
              <a:ext cx="7670325" cy="7670325"/>
            </a:xfrm>
            <a:prstGeom prst="blockArc">
              <a:avLst>
                <a:gd fmla="val 18900000" name="adj1"/>
                <a:gd fmla="val 2700000" name="adj2"/>
                <a:gd fmla="val 282" name="adj3"/>
              </a:avLst>
            </a:prstGeom>
            <a:noFill/>
            <a:ln cap="flat" cmpd="sng" w="12700">
              <a:solidFill>
                <a:srgbClr val="487AA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9" name="Google Shape;789;p13"/>
            <p:cNvSpPr/>
            <p:nvPr/>
          </p:nvSpPr>
          <p:spPr>
            <a:xfrm>
              <a:off x="456410" y="127589"/>
              <a:ext cx="7979258" cy="945042"/>
            </a:xfrm>
            <a:prstGeom prst="rect">
              <a:avLst/>
            </a:prstGeom>
            <a:solidFill>
              <a:srgbClr val="D8E2F3"/>
            </a:solidFill>
            <a:ln cap="flat" cmpd="sng" w="12700">
              <a:solidFill>
                <a:schemeClr val="accent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0" name="Google Shape;790;p13"/>
            <p:cNvSpPr txBox="1"/>
            <p:nvPr/>
          </p:nvSpPr>
          <p:spPr>
            <a:xfrm>
              <a:off x="456410" y="127589"/>
              <a:ext cx="7979258" cy="9450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0625" lIns="476225" spcFirstLastPara="1" rIns="40625" wrap="square" tIns="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alibri"/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r>
                <a:rPr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Осуществляет </a:t>
              </a:r>
              <a:r>
                <a:rPr b="1"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ГОСУДАРСТВЕННЫЙ КОНТРОЛЬ </a:t>
              </a:r>
              <a:r>
                <a:rPr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в сфере газа, газоснабжения и </a:t>
              </a:r>
              <a:r>
                <a:rPr b="1"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НАДЗОР</a:t>
              </a:r>
              <a:r>
                <a:rPr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за безопасной эксплуатацией опасных технических устройств на объектах социальной инфраструктуры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Google Shape;791;p13"/>
            <p:cNvSpPr/>
            <p:nvPr/>
          </p:nvSpPr>
          <p:spPr>
            <a:xfrm>
              <a:off x="81412" y="225112"/>
              <a:ext cx="749995" cy="749995"/>
            </a:xfrm>
            <a:prstGeom prst="ellipse">
              <a:avLst/>
            </a:prstGeom>
            <a:solidFill>
              <a:schemeClr val="lt1"/>
            </a:solidFill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2" name="Google Shape;792;p13"/>
            <p:cNvSpPr/>
            <p:nvPr/>
          </p:nvSpPr>
          <p:spPr>
            <a:xfrm>
              <a:off x="949948" y="1199992"/>
              <a:ext cx="7485720" cy="599996"/>
            </a:xfrm>
            <a:prstGeom prst="rect">
              <a:avLst/>
            </a:prstGeom>
            <a:solidFill>
              <a:srgbClr val="D8E2F3"/>
            </a:solidFill>
            <a:ln cap="flat" cmpd="sng" w="12700">
              <a:solidFill>
                <a:schemeClr val="accent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3" name="Google Shape;793;p13"/>
            <p:cNvSpPr txBox="1"/>
            <p:nvPr/>
          </p:nvSpPr>
          <p:spPr>
            <a:xfrm>
              <a:off x="949948" y="1199992"/>
              <a:ext cx="7485720" cy="599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0625" lIns="476225" spcFirstLastPara="1" rIns="40625" wrap="square" tIns="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alibri"/>
                <a:buNone/>
              </a:pPr>
              <a:r>
                <a:t/>
              </a:r>
              <a:endParaRPr b="0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r>
                <a:rPr b="0"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проводит </a:t>
              </a:r>
              <a:r>
                <a:rPr b="1"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РЕМОНТ КРЫШ И ФАСАДОВ </a:t>
              </a:r>
              <a:r>
                <a:rPr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в целях</a:t>
              </a:r>
              <a:r>
                <a:rPr b="0"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придания </a:t>
              </a:r>
              <a:r>
                <a:rPr b="1"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ЕДИНОГО АРХИТЕКТУРНОГО ОБЛИКА</a:t>
              </a:r>
              <a:r>
                <a:rPr b="0"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, из средств местного бюджета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Google Shape;794;p13"/>
            <p:cNvSpPr/>
            <p:nvPr/>
          </p:nvSpPr>
          <p:spPr>
            <a:xfrm>
              <a:off x="574950" y="1124992"/>
              <a:ext cx="749995" cy="749995"/>
            </a:xfrm>
            <a:prstGeom prst="ellipse">
              <a:avLst/>
            </a:prstGeom>
            <a:solidFill>
              <a:schemeClr val="lt1"/>
            </a:solidFill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5" name="Google Shape;795;p13"/>
            <p:cNvSpPr/>
            <p:nvPr/>
          </p:nvSpPr>
          <p:spPr>
            <a:xfrm>
              <a:off x="1189714" y="2099872"/>
              <a:ext cx="7260038" cy="599996"/>
            </a:xfrm>
            <a:prstGeom prst="rect">
              <a:avLst/>
            </a:prstGeom>
            <a:solidFill>
              <a:srgbClr val="D8E2F3"/>
            </a:solidFill>
            <a:ln cap="flat" cmpd="sng" w="12700">
              <a:solidFill>
                <a:schemeClr val="accent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6" name="Google Shape;796;p13"/>
            <p:cNvSpPr txBox="1"/>
            <p:nvPr/>
          </p:nvSpPr>
          <p:spPr>
            <a:xfrm>
              <a:off x="1189714" y="2099872"/>
              <a:ext cx="7260038" cy="599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0625" lIns="476225" spcFirstLastPara="1" rIns="40625" wrap="square" tIns="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alibri"/>
                <a:buNone/>
              </a:pPr>
              <a:r>
                <a:t/>
              </a:r>
              <a:endParaRPr b="0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r>
                <a:rPr b="0"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финансирует и реализует мероприятия по повышению устойчивости функционирования жилья в </a:t>
              </a:r>
              <a:r>
                <a:rPr b="1"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ЗОНАХ ПОДТОПЛЕНИЙ</a:t>
              </a:r>
              <a:endParaRPr b="0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7" name="Google Shape;797;p13"/>
            <p:cNvSpPr/>
            <p:nvPr/>
          </p:nvSpPr>
          <p:spPr>
            <a:xfrm>
              <a:off x="800632" y="2024873"/>
              <a:ext cx="749995" cy="749995"/>
            </a:xfrm>
            <a:prstGeom prst="ellipse">
              <a:avLst/>
            </a:prstGeom>
            <a:solidFill>
              <a:schemeClr val="lt1"/>
            </a:solidFill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8" name="Google Shape;798;p13"/>
            <p:cNvSpPr/>
            <p:nvPr/>
          </p:nvSpPr>
          <p:spPr>
            <a:xfrm>
              <a:off x="1175630" y="2999183"/>
              <a:ext cx="7260038" cy="599996"/>
            </a:xfrm>
            <a:prstGeom prst="rect">
              <a:avLst/>
            </a:prstGeom>
            <a:solidFill>
              <a:srgbClr val="D8E2F3"/>
            </a:solidFill>
            <a:ln cap="flat" cmpd="sng" w="12700">
              <a:solidFill>
                <a:schemeClr val="accent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9" name="Google Shape;799;p13"/>
            <p:cNvSpPr txBox="1"/>
            <p:nvPr/>
          </p:nvSpPr>
          <p:spPr>
            <a:xfrm>
              <a:off x="1175630" y="2999183"/>
              <a:ext cx="7260038" cy="599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0625" lIns="476225" spcFirstLastPara="1" rIns="40625" wrap="square" tIns="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alibri"/>
                <a:buNone/>
              </a:pPr>
              <a:r>
                <a:t/>
              </a:r>
              <a:endParaRPr b="0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r>
                <a:rPr b="0"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проводит </a:t>
              </a:r>
              <a:r>
                <a:rPr b="1"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РЕМОНТ И ЗАМЕНУ ЛИФТОВ </a:t>
              </a:r>
              <a:r>
                <a:rPr b="0"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из средств местного бюджета на возвратной основе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0" name="Google Shape;800;p13"/>
            <p:cNvSpPr/>
            <p:nvPr/>
          </p:nvSpPr>
          <p:spPr>
            <a:xfrm>
              <a:off x="800632" y="2924183"/>
              <a:ext cx="749995" cy="749995"/>
            </a:xfrm>
            <a:prstGeom prst="ellipse">
              <a:avLst/>
            </a:prstGeom>
            <a:solidFill>
              <a:schemeClr val="lt1"/>
            </a:solidFill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1" name="Google Shape;801;p13"/>
            <p:cNvSpPr/>
            <p:nvPr/>
          </p:nvSpPr>
          <p:spPr>
            <a:xfrm>
              <a:off x="949948" y="3899063"/>
              <a:ext cx="7485720" cy="599996"/>
            </a:xfrm>
            <a:prstGeom prst="rect">
              <a:avLst/>
            </a:prstGeom>
            <a:solidFill>
              <a:srgbClr val="D8E2F3"/>
            </a:solidFill>
            <a:ln cap="flat" cmpd="sng" w="12700">
              <a:solidFill>
                <a:schemeClr val="accent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13"/>
            <p:cNvSpPr txBox="1"/>
            <p:nvPr/>
          </p:nvSpPr>
          <p:spPr>
            <a:xfrm>
              <a:off x="949948" y="3899063"/>
              <a:ext cx="7485720" cy="599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0625" lIns="476225" spcFirstLastPara="1" rIns="40625" wrap="square" tIns="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alibri"/>
                <a:buNone/>
              </a:pPr>
              <a:r>
                <a:t/>
              </a:r>
              <a:endParaRPr b="0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r>
                <a:rPr b="0"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обеспечивает </a:t>
              </a:r>
              <a:r>
                <a:rPr b="1"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ВКЛЮЧЕНИЕ В СОСТАВ ОБЩЕГО ИМУЩЕСТВА </a:t>
              </a:r>
              <a:r>
                <a:rPr b="0"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объекта кондоминиума </a:t>
              </a:r>
              <a:r>
                <a:rPr b="1"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ЗЕМЕЛЬНОГО УЧАСТКА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3" name="Google Shape;803;p13"/>
            <p:cNvSpPr/>
            <p:nvPr/>
          </p:nvSpPr>
          <p:spPr>
            <a:xfrm>
              <a:off x="574950" y="3824063"/>
              <a:ext cx="749995" cy="749995"/>
            </a:xfrm>
            <a:prstGeom prst="ellipse">
              <a:avLst/>
            </a:prstGeom>
            <a:solidFill>
              <a:schemeClr val="lt1"/>
            </a:solidFill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13"/>
            <p:cNvSpPr/>
            <p:nvPr/>
          </p:nvSpPr>
          <p:spPr>
            <a:xfrm>
              <a:off x="456410" y="4798943"/>
              <a:ext cx="7979258" cy="599996"/>
            </a:xfrm>
            <a:prstGeom prst="rect">
              <a:avLst/>
            </a:prstGeom>
            <a:solidFill>
              <a:srgbClr val="D8E2F3"/>
            </a:solidFill>
            <a:ln cap="flat" cmpd="sng" w="12700">
              <a:solidFill>
                <a:schemeClr val="accent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13"/>
            <p:cNvSpPr txBox="1"/>
            <p:nvPr/>
          </p:nvSpPr>
          <p:spPr>
            <a:xfrm>
              <a:off x="456410" y="4798943"/>
              <a:ext cx="7979258" cy="59999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0625" lIns="476225" spcFirstLastPara="1" rIns="40625" wrap="square" tIns="406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r>
                <a:rPr b="0"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организуют </a:t>
              </a:r>
              <a:r>
                <a:rPr b="1"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СНОС</a:t>
              </a:r>
              <a:r>
                <a:rPr b="0" lang="ru-RU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аварийных многоквартирных жилых домов 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6" name="Google Shape;806;p13"/>
            <p:cNvSpPr/>
            <p:nvPr/>
          </p:nvSpPr>
          <p:spPr>
            <a:xfrm>
              <a:off x="81412" y="4723944"/>
              <a:ext cx="749995" cy="749995"/>
            </a:xfrm>
            <a:prstGeom prst="ellipse">
              <a:avLst/>
            </a:prstGeom>
            <a:solidFill>
              <a:schemeClr val="lt1"/>
            </a:solidFill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07" name="Google Shape;807;p13"/>
          <p:cNvSpPr txBox="1"/>
          <p:nvPr>
            <p:ph idx="12" type="sldNum"/>
          </p:nvPr>
        </p:nvSpPr>
        <p:spPr>
          <a:xfrm>
            <a:off x="7076407" y="649287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>
                <a:latin typeface="Arial"/>
                <a:ea typeface="Arial"/>
                <a:cs typeface="Arial"/>
                <a:sym typeface="Arial"/>
              </a:rPr>
              <a:t>‹#›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1" name="Shape 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Google Shape;812;p14"/>
          <p:cNvSpPr/>
          <p:nvPr/>
        </p:nvSpPr>
        <p:spPr>
          <a:xfrm>
            <a:off x="233920" y="550333"/>
            <a:ext cx="2286384" cy="60198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27000" spcFirstLastPara="1" rIns="270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4813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3" name="Google Shape;813;p14"/>
          <p:cNvSpPr/>
          <p:nvPr/>
        </p:nvSpPr>
        <p:spPr>
          <a:xfrm>
            <a:off x="253774" y="2107602"/>
            <a:ext cx="2261287" cy="1328806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Объекты информатизации: разрабатываются бизнесом в конкурентной среде </a:t>
            </a:r>
            <a:endParaRPr/>
          </a:p>
        </p:txBody>
      </p:sp>
      <p:sp>
        <p:nvSpPr>
          <p:cNvPr id="814" name="Google Shape;814;p14"/>
          <p:cNvSpPr/>
          <p:nvPr/>
        </p:nvSpPr>
        <p:spPr>
          <a:xfrm>
            <a:off x="253773" y="3708849"/>
            <a:ext cx="2261287" cy="98537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Субъекты информатизации: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все субъекты отрасли</a:t>
            </a:r>
            <a:endParaRPr b="1" sz="12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5" name="Google Shape;815;p14"/>
          <p:cNvSpPr/>
          <p:nvPr/>
        </p:nvSpPr>
        <p:spPr>
          <a:xfrm>
            <a:off x="259016" y="5259937"/>
            <a:ext cx="2261287" cy="114933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2F549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27000" spcFirstLastPara="1" rIns="270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Правила по формирования информации в электронной форме</a:t>
            </a:r>
            <a:endParaRPr/>
          </a:p>
        </p:txBody>
      </p:sp>
      <p:sp>
        <p:nvSpPr>
          <p:cNvPr id="816" name="Google Shape;816;p14"/>
          <p:cNvSpPr/>
          <p:nvPr/>
        </p:nvSpPr>
        <p:spPr>
          <a:xfrm>
            <a:off x="249768" y="682261"/>
            <a:ext cx="2261287" cy="1006688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27000" spcFirstLastPara="1" rIns="270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Централизованный сбор и анализ</a:t>
            </a:r>
            <a:endParaRPr/>
          </a:p>
        </p:txBody>
      </p:sp>
      <p:sp>
        <p:nvSpPr>
          <p:cNvPr id="817" name="Google Shape;817;p14"/>
          <p:cNvSpPr/>
          <p:nvPr/>
        </p:nvSpPr>
        <p:spPr>
          <a:xfrm>
            <a:off x="2694127" y="2075703"/>
            <a:ext cx="6091817" cy="1238061"/>
          </a:xfrm>
          <a:prstGeom prst="homePlate">
            <a:avLst>
              <a:gd fmla="val 13224" name="adj"/>
            </a:avLst>
          </a:prstGeom>
          <a:solidFill>
            <a:srgbClr val="E1EFD8">
              <a:alpha val="6666"/>
            </a:srgbClr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Статья 10-6, пункт 1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Объектами информатизации в сфере жилищного фонда и жилищно-коммунального хозяйства являются электронные информационные ресурсы, информационные системы в сфере жилищного фонда и жилищно-коммунального хозяйства. </a:t>
            </a:r>
            <a:endParaRPr/>
          </a:p>
        </p:txBody>
      </p:sp>
      <p:pic>
        <p:nvPicPr>
          <p:cNvPr id="818" name="Google Shape;81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30636" y="2197210"/>
            <a:ext cx="347612" cy="347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19" name="Google Shape;81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51430" y="2185100"/>
            <a:ext cx="396644" cy="371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20" name="Google Shape;820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1700" y="2173604"/>
            <a:ext cx="371219" cy="371219"/>
          </a:xfrm>
          <a:prstGeom prst="rect">
            <a:avLst/>
          </a:prstGeom>
          <a:noFill/>
          <a:ln>
            <a:noFill/>
          </a:ln>
        </p:spPr>
      </p:pic>
      <p:sp>
        <p:nvSpPr>
          <p:cNvPr id="821" name="Google Shape;821;p14"/>
          <p:cNvSpPr/>
          <p:nvPr/>
        </p:nvSpPr>
        <p:spPr>
          <a:xfrm>
            <a:off x="2694128" y="3641471"/>
            <a:ext cx="6091817" cy="1220028"/>
          </a:xfrm>
          <a:prstGeom prst="homePlate">
            <a:avLst>
              <a:gd fmla="val 11919" name="adj"/>
            </a:avLst>
          </a:prstGeom>
          <a:solidFill>
            <a:srgbClr val="E1EFD8">
              <a:alpha val="6666"/>
            </a:srgbClr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Статья 10-6, пункт 2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Субъектами информатизации (участниками) в сфере ЖФ и ЖКХ являются уполномоченный орган, МИО, Центр развития ЖКХ, СЕМ, объединения собственников имущества, простые товарищества, управляющие многоквартирным жилым домом, управляющие компании, субъекты сервисной деятельности, собственники квартир, нежилых помещений и иные субъекты</a:t>
            </a:r>
            <a:endParaRPr/>
          </a:p>
        </p:txBody>
      </p:sp>
      <p:pic>
        <p:nvPicPr>
          <p:cNvPr id="822" name="Google Shape;822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79656" y="3708935"/>
            <a:ext cx="396963" cy="396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823" name="Google Shape;823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22138" y="3779023"/>
            <a:ext cx="610253" cy="326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24" name="Google Shape;824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594654" y="3736094"/>
            <a:ext cx="555098" cy="459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25" name="Google Shape;825;p1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180545" y="3766141"/>
            <a:ext cx="339758" cy="339758"/>
          </a:xfrm>
          <a:prstGeom prst="rect">
            <a:avLst/>
          </a:prstGeom>
          <a:noFill/>
          <a:ln>
            <a:noFill/>
          </a:ln>
        </p:spPr>
      </p:pic>
      <p:sp>
        <p:nvSpPr>
          <p:cNvPr id="826" name="Google Shape;826;p14"/>
          <p:cNvSpPr/>
          <p:nvPr/>
        </p:nvSpPr>
        <p:spPr>
          <a:xfrm>
            <a:off x="2694127" y="5238671"/>
            <a:ext cx="6091817" cy="1310196"/>
          </a:xfrm>
          <a:prstGeom prst="homePlate">
            <a:avLst>
              <a:gd fmla="val 12949" name="adj"/>
            </a:avLst>
          </a:prstGeom>
          <a:solidFill>
            <a:srgbClr val="E1EFD8">
              <a:alpha val="6666"/>
            </a:srgbClr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Статья 10-2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Уполномоченный орган в сфере ЖКХ утверждает правила формирования, обработки, а также централизованного сбора и хранения информации в электронной форме, в том числе функционирования объектов информатизации в сфере жилищных отношений и жилищно-коммунального хозяйства по согласованию с уполномоченным органом в сфере информатизации</a:t>
            </a:r>
            <a:endParaRPr/>
          </a:p>
        </p:txBody>
      </p:sp>
      <p:pic>
        <p:nvPicPr>
          <p:cNvPr id="827" name="Google Shape;827;p14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163041" y="5370151"/>
            <a:ext cx="484352" cy="484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28" name="Google Shape;828;p14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396253" y="712510"/>
            <a:ext cx="520709" cy="482718"/>
          </a:xfrm>
          <a:prstGeom prst="rect">
            <a:avLst/>
          </a:prstGeom>
          <a:noFill/>
          <a:ln>
            <a:noFill/>
          </a:ln>
        </p:spPr>
      </p:pic>
      <p:sp>
        <p:nvSpPr>
          <p:cNvPr id="829" name="Google Shape;829;p14"/>
          <p:cNvSpPr/>
          <p:nvPr/>
        </p:nvSpPr>
        <p:spPr>
          <a:xfrm>
            <a:off x="2694127" y="550333"/>
            <a:ext cx="6091817" cy="1138616"/>
          </a:xfrm>
          <a:prstGeom prst="homePlate">
            <a:avLst>
              <a:gd fmla="val 15007" name="adj"/>
            </a:avLst>
          </a:prstGeom>
          <a:solidFill>
            <a:srgbClr val="E1EFD8">
              <a:alpha val="6666"/>
            </a:srgbClr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Статья 10-5, пункт 2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Центр развития жилищно-коммунального хозяйства осуществляет: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анализ жилищного фонда и жилищно-коммунального хозяйства;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централизованный сбор и хранение, обеспечение сохранности и конфиденциальности электронных информационных ресурсов полученных из объектов информатизации.</a:t>
            </a:r>
            <a:endParaRPr/>
          </a:p>
        </p:txBody>
      </p:sp>
      <p:pic>
        <p:nvPicPr>
          <p:cNvPr id="830" name="Google Shape;830;p14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535947" y="732698"/>
            <a:ext cx="481343" cy="482718"/>
          </a:xfrm>
          <a:prstGeom prst="rect">
            <a:avLst/>
          </a:prstGeom>
          <a:noFill/>
          <a:ln>
            <a:noFill/>
          </a:ln>
        </p:spPr>
      </p:pic>
      <p:sp>
        <p:nvSpPr>
          <p:cNvPr id="831" name="Google Shape;831;p14"/>
          <p:cNvSpPr/>
          <p:nvPr/>
        </p:nvSpPr>
        <p:spPr>
          <a:xfrm rot="-5400000">
            <a:off x="974986" y="4904349"/>
            <a:ext cx="101474" cy="207169"/>
          </a:xfrm>
          <a:prstGeom prst="chevron">
            <a:avLst>
              <a:gd fmla="val 50000" name="adj"/>
            </a:avLst>
          </a:prstGeom>
          <a:solidFill>
            <a:srgbClr val="2E75B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2" name="Google Shape;832;p14"/>
          <p:cNvSpPr/>
          <p:nvPr/>
        </p:nvSpPr>
        <p:spPr>
          <a:xfrm rot="-5400000">
            <a:off x="1333679" y="4901767"/>
            <a:ext cx="101474" cy="207169"/>
          </a:xfrm>
          <a:prstGeom prst="chevron">
            <a:avLst>
              <a:gd fmla="val 50000" name="adj"/>
            </a:avLst>
          </a:prstGeom>
          <a:solidFill>
            <a:srgbClr val="2E75B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3" name="Google Shape;833;p14"/>
          <p:cNvSpPr/>
          <p:nvPr/>
        </p:nvSpPr>
        <p:spPr>
          <a:xfrm rot="-5400000">
            <a:off x="1717882" y="4893682"/>
            <a:ext cx="101474" cy="207169"/>
          </a:xfrm>
          <a:prstGeom prst="chevron">
            <a:avLst>
              <a:gd fmla="val 50000" name="adj"/>
            </a:avLst>
          </a:prstGeom>
          <a:solidFill>
            <a:srgbClr val="2E75B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4" name="Google Shape;834;p14"/>
          <p:cNvSpPr/>
          <p:nvPr/>
        </p:nvSpPr>
        <p:spPr>
          <a:xfrm rot="-5400000">
            <a:off x="1345516" y="3455726"/>
            <a:ext cx="101474" cy="207169"/>
          </a:xfrm>
          <a:prstGeom prst="chevron">
            <a:avLst>
              <a:gd fmla="val 50000" name="adj"/>
            </a:avLst>
          </a:prstGeom>
          <a:solidFill>
            <a:srgbClr val="2E75B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5" name="Google Shape;835;p14"/>
          <p:cNvSpPr/>
          <p:nvPr/>
        </p:nvSpPr>
        <p:spPr>
          <a:xfrm rot="-5400000">
            <a:off x="1762641" y="3430359"/>
            <a:ext cx="101474" cy="207169"/>
          </a:xfrm>
          <a:prstGeom prst="chevron">
            <a:avLst>
              <a:gd fmla="val 50000" name="adj"/>
            </a:avLst>
          </a:prstGeom>
          <a:solidFill>
            <a:srgbClr val="2E75B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6" name="Google Shape;836;p14"/>
          <p:cNvSpPr/>
          <p:nvPr/>
        </p:nvSpPr>
        <p:spPr>
          <a:xfrm rot="-5400000">
            <a:off x="950876" y="3436726"/>
            <a:ext cx="101474" cy="207169"/>
          </a:xfrm>
          <a:prstGeom prst="chevron">
            <a:avLst>
              <a:gd fmla="val 50000" name="adj"/>
            </a:avLst>
          </a:prstGeom>
          <a:solidFill>
            <a:srgbClr val="2E75B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7" name="Google Shape;837;p14"/>
          <p:cNvSpPr/>
          <p:nvPr/>
        </p:nvSpPr>
        <p:spPr>
          <a:xfrm rot="-5400000">
            <a:off x="1270898" y="1786752"/>
            <a:ext cx="101474" cy="207169"/>
          </a:xfrm>
          <a:prstGeom prst="chevron">
            <a:avLst>
              <a:gd fmla="val 50000" name="adj"/>
            </a:avLst>
          </a:prstGeom>
          <a:solidFill>
            <a:srgbClr val="2E75B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8" name="Google Shape;838;p14"/>
          <p:cNvSpPr/>
          <p:nvPr/>
        </p:nvSpPr>
        <p:spPr>
          <a:xfrm rot="-5400000">
            <a:off x="1762641" y="1790989"/>
            <a:ext cx="101474" cy="207169"/>
          </a:xfrm>
          <a:prstGeom prst="chevron">
            <a:avLst>
              <a:gd fmla="val 50000" name="adj"/>
            </a:avLst>
          </a:prstGeom>
          <a:solidFill>
            <a:srgbClr val="2E75B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9" name="Google Shape;839;p14"/>
          <p:cNvSpPr/>
          <p:nvPr/>
        </p:nvSpPr>
        <p:spPr>
          <a:xfrm rot="-5400000">
            <a:off x="767816" y="1775555"/>
            <a:ext cx="101474" cy="207169"/>
          </a:xfrm>
          <a:prstGeom prst="chevron">
            <a:avLst>
              <a:gd fmla="val 50000" name="adj"/>
            </a:avLst>
          </a:prstGeom>
          <a:solidFill>
            <a:srgbClr val="2E75B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0" name="Google Shape;840;p14"/>
          <p:cNvSpPr/>
          <p:nvPr/>
        </p:nvSpPr>
        <p:spPr>
          <a:xfrm>
            <a:off x="0" y="10391"/>
            <a:ext cx="9144000" cy="33855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ОБЪЕКТЫ  И  СУБЪЕКТЫ  ИНФОРМАТИЗАЦИИ  В  СФЕРЕ  ЖКХ</a:t>
            </a:r>
            <a:endParaRPr b="1" sz="1600" cap="non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841" name="Google Shape;841;p14"/>
          <p:cNvSpPr txBox="1"/>
          <p:nvPr>
            <p:ph idx="12" type="sldNum"/>
          </p:nvPr>
        </p:nvSpPr>
        <p:spPr>
          <a:xfrm>
            <a:off x="7086600" y="639992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100">
                <a:latin typeface="Arial"/>
                <a:ea typeface="Arial"/>
                <a:cs typeface="Arial"/>
                <a:sym typeface="Arial"/>
              </a:rPr>
              <a:t>14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FFFFFF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845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https://scrproperty.net/wp-content/uploads/sites/30/2014/05/buying-property-checklist.jpg" id="846" name="Google Shape;846;p15"/>
          <p:cNvSpPr/>
          <p:nvPr/>
        </p:nvSpPr>
        <p:spPr>
          <a:xfrm>
            <a:off x="155575" y="-192617"/>
            <a:ext cx="304800" cy="406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https://scrproperty.net/wp-content/uploads/sites/30/2014/05/buying-property-checklist.jpg" id="847" name="Google Shape;847;p15"/>
          <p:cNvSpPr/>
          <p:nvPr/>
        </p:nvSpPr>
        <p:spPr>
          <a:xfrm>
            <a:off x="307975" y="10584"/>
            <a:ext cx="304800" cy="406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https://scrproperty.net/wp-content/uploads/sites/30/2014/05/buying-property-checklist.jpg" id="848" name="Google Shape;848;p15"/>
          <p:cNvSpPr/>
          <p:nvPr/>
        </p:nvSpPr>
        <p:spPr>
          <a:xfrm>
            <a:off x="460375" y="213784"/>
            <a:ext cx="304800" cy="406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9" name="Google Shape;849;p15"/>
          <p:cNvSpPr/>
          <p:nvPr/>
        </p:nvSpPr>
        <p:spPr>
          <a:xfrm>
            <a:off x="-8746" y="10391"/>
            <a:ext cx="9144000" cy="33855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СОВЕРШЕНСТВОВАНИЕ  ДЕЯТЕЛЬНОСТИ  ЖСК</a:t>
            </a:r>
            <a:endParaRPr/>
          </a:p>
        </p:txBody>
      </p:sp>
      <p:pic>
        <p:nvPicPr>
          <p:cNvPr id="850" name="Google Shape;85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7976" y="1159709"/>
            <a:ext cx="1825625" cy="18385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Lepesov\AppData\Local\Temp\1483957682_slide1.jpg" id="851" name="Google Shape;851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82181" y="555408"/>
            <a:ext cx="1802299" cy="115172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Lepesov\AppData\Local\Temp\hello_html_m1d9b6d4b.jpg" id="852" name="Google Shape;852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28899" y="2488023"/>
            <a:ext cx="1528729" cy="1376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853" name="Google Shape;853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359567" y="1320800"/>
            <a:ext cx="1725341" cy="16144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Lepesov\AppData\Local\Temp\fragezeichen.jpg" id="854" name="Google Shape;854;p1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914521" y="2288876"/>
            <a:ext cx="366748" cy="589672"/>
          </a:xfrm>
          <a:prstGeom prst="rect">
            <a:avLst/>
          </a:prstGeom>
          <a:noFill/>
          <a:ln>
            <a:noFill/>
          </a:ln>
        </p:spPr>
      </p:pic>
      <p:sp>
        <p:nvSpPr>
          <p:cNvPr id="855" name="Google Shape;855;p15"/>
          <p:cNvSpPr txBox="1"/>
          <p:nvPr/>
        </p:nvSpPr>
        <p:spPr>
          <a:xfrm>
            <a:off x="7362805" y="1409942"/>
            <a:ext cx="1334628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ЖСК и ЖК</a:t>
            </a:r>
            <a:endParaRPr/>
          </a:p>
        </p:txBody>
      </p:sp>
      <p:sp>
        <p:nvSpPr>
          <p:cNvPr id="856" name="Google Shape;856;p15"/>
          <p:cNvSpPr txBox="1"/>
          <p:nvPr/>
        </p:nvSpPr>
        <p:spPr>
          <a:xfrm>
            <a:off x="3512137" y="1698209"/>
            <a:ext cx="1515574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СТРОИТЕЛЬНЫЕ И ФИНАНСОВЫЕ ОРГАНИЗАЦИИ</a:t>
            </a:r>
            <a:endParaRPr/>
          </a:p>
        </p:txBody>
      </p:sp>
      <p:sp>
        <p:nvSpPr>
          <p:cNvPr id="857" name="Google Shape;857;p15"/>
          <p:cNvSpPr txBox="1"/>
          <p:nvPr/>
        </p:nvSpPr>
        <p:spPr>
          <a:xfrm>
            <a:off x="155575" y="3533772"/>
            <a:ext cx="4152978" cy="28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300">
                <a:solidFill>
                  <a:srgbClr val="A40000"/>
                </a:solidFill>
                <a:latin typeface="Arial Narrow"/>
                <a:ea typeface="Arial Narrow"/>
                <a:cs typeface="Arial Narrow"/>
                <a:sym typeface="Arial Narrow"/>
              </a:rPr>
              <a:t>ПРОБЛЕМЫ: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 u="sng">
              <a:solidFill>
                <a:srgbClr val="A4000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-128588" lvl="0" marL="128588" marR="0" rtl="0" algn="just">
              <a:spcBef>
                <a:spcPts val="0"/>
              </a:spcBef>
              <a:spcAft>
                <a:spcPts val="0"/>
              </a:spcAft>
              <a:buClr>
                <a:srgbClr val="A40000"/>
              </a:buClr>
              <a:buSzPts val="1300"/>
              <a:buFont typeface="Arial Narrow"/>
              <a:buChar char="-"/>
            </a:pPr>
            <a:r>
              <a:rPr lang="ru-RU" sz="1300">
                <a:solidFill>
                  <a:srgbClr val="A40000"/>
                </a:solidFill>
                <a:latin typeface="Arial Narrow"/>
                <a:ea typeface="Arial Narrow"/>
                <a:cs typeface="Arial Narrow"/>
                <a:sym typeface="Arial Narrow"/>
              </a:rPr>
              <a:t>Строительные и финансовые организации привлекают средства граждан через созданные ими «аффилированные» ЖСК и ЖК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A4000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-128588" lvl="0" marL="128588" marR="0" rtl="0" algn="just">
              <a:spcBef>
                <a:spcPts val="0"/>
              </a:spcBef>
              <a:spcAft>
                <a:spcPts val="0"/>
              </a:spcAft>
              <a:buClr>
                <a:srgbClr val="A40000"/>
              </a:buClr>
              <a:buSzPts val="1300"/>
              <a:buFont typeface="Arial Narrow"/>
              <a:buChar char="-"/>
            </a:pPr>
            <a:r>
              <a:rPr lang="ru-RU" sz="1300">
                <a:solidFill>
                  <a:srgbClr val="A40000"/>
                </a:solidFill>
                <a:latin typeface="Arial Narrow"/>
                <a:ea typeface="Arial Narrow"/>
                <a:cs typeface="Arial Narrow"/>
                <a:sym typeface="Arial Narrow"/>
              </a:rPr>
              <a:t>Отсутствие гарантийных мер защиты прав и законных интересов граждан-пайщиков (получение жилья либо возврат денежных средств)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A40000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-128588" lvl="0" marL="128588" marR="0" rtl="0" algn="just">
              <a:spcBef>
                <a:spcPts val="0"/>
              </a:spcBef>
              <a:spcAft>
                <a:spcPts val="0"/>
              </a:spcAft>
              <a:buClr>
                <a:srgbClr val="A40000"/>
              </a:buClr>
              <a:buSzPts val="1300"/>
              <a:buFont typeface="Arial Narrow"/>
              <a:buChar char="-"/>
            </a:pPr>
            <a:r>
              <a:rPr lang="ru-RU" sz="1300">
                <a:solidFill>
                  <a:srgbClr val="A40000"/>
                </a:solidFill>
                <a:latin typeface="Arial Narrow"/>
                <a:ea typeface="Arial Narrow"/>
                <a:cs typeface="Arial Narrow"/>
                <a:sym typeface="Arial Narrow"/>
              </a:rPr>
              <a:t>Возникают предпосылки для создания финансовых пирамид, основной целью которых является незаконное приобретение средств граждан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descr="http://capitalpride.in/img/stock/stock_cash.png" id="858" name="Google Shape;858;p1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 rot="-854266">
            <a:off x="5120723" y="2334354"/>
            <a:ext cx="1102713" cy="547065"/>
          </a:xfrm>
          <a:prstGeom prst="rect">
            <a:avLst/>
          </a:prstGeom>
          <a:noFill/>
          <a:ln>
            <a:noFill/>
          </a:ln>
        </p:spPr>
      </p:pic>
      <p:sp>
        <p:nvSpPr>
          <p:cNvPr id="859" name="Google Shape;859;p15"/>
          <p:cNvSpPr txBox="1"/>
          <p:nvPr/>
        </p:nvSpPr>
        <p:spPr>
          <a:xfrm>
            <a:off x="4465670" y="3431954"/>
            <a:ext cx="4442604" cy="34932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300">
                <a:solidFill>
                  <a:srgbClr val="385623"/>
                </a:solidFill>
                <a:latin typeface="Arial Narrow"/>
                <a:ea typeface="Arial Narrow"/>
                <a:cs typeface="Arial Narrow"/>
                <a:sym typeface="Arial Narrow"/>
              </a:rPr>
              <a:t>РЕШЕНИЕ: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 u="sng">
              <a:solidFill>
                <a:srgbClr val="385623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-128588" lvl="0" marL="128588" marR="0" rtl="0" algn="just">
              <a:spcBef>
                <a:spcPts val="0"/>
              </a:spcBef>
              <a:spcAft>
                <a:spcPts val="0"/>
              </a:spcAft>
              <a:buClr>
                <a:srgbClr val="385623"/>
              </a:buClr>
              <a:buSzPts val="1300"/>
              <a:buFont typeface="Arial Narrow"/>
              <a:buChar char="-"/>
            </a:pPr>
            <a:r>
              <a:rPr lang="ru-RU" sz="1300">
                <a:solidFill>
                  <a:srgbClr val="385623"/>
                </a:solidFill>
                <a:latin typeface="Arial Narrow"/>
                <a:ea typeface="Arial Narrow"/>
                <a:cs typeface="Arial Narrow"/>
                <a:sym typeface="Arial Narrow"/>
              </a:rPr>
              <a:t>В целях недопущения создания финансовых пирамид исключены </a:t>
            </a:r>
            <a:r>
              <a:rPr lang="ru-RU" sz="1300" u="sng">
                <a:solidFill>
                  <a:srgbClr val="385623"/>
                </a:solidFill>
                <a:latin typeface="Arial Narrow"/>
                <a:ea typeface="Arial Narrow"/>
                <a:cs typeface="Arial Narrow"/>
                <a:sym typeface="Arial Narrow"/>
              </a:rPr>
              <a:t>ЖИЛИЩНЫЕ КООПЕРАТИВЫ</a:t>
            </a:r>
            <a:r>
              <a:rPr lang="ru-RU" sz="1300">
                <a:solidFill>
                  <a:srgbClr val="385623"/>
                </a:solidFill>
                <a:latin typeface="Arial Narrow"/>
                <a:ea typeface="Arial Narrow"/>
                <a:cs typeface="Arial Narrow"/>
                <a:sym typeface="Arial Narrow"/>
              </a:rPr>
              <a:t>, как форма объединения граждан</a:t>
            </a:r>
            <a:endParaRPr/>
          </a:p>
          <a:p>
            <a:pPr indent="-46037" lvl="0" marL="128588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rgbClr val="385623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-128588" lvl="0" marL="128588" marR="0" rtl="0" algn="just">
              <a:spcBef>
                <a:spcPts val="0"/>
              </a:spcBef>
              <a:spcAft>
                <a:spcPts val="0"/>
              </a:spcAft>
              <a:buClr>
                <a:srgbClr val="385623"/>
              </a:buClr>
              <a:buSzPts val="1300"/>
              <a:buFont typeface="Arial Narrow"/>
              <a:buChar char="-"/>
            </a:pPr>
            <a:r>
              <a:rPr lang="ru-RU" sz="1300">
                <a:solidFill>
                  <a:srgbClr val="385623"/>
                </a:solidFill>
                <a:latin typeface="Arial Narrow"/>
                <a:ea typeface="Arial Narrow"/>
                <a:cs typeface="Arial Narrow"/>
                <a:sym typeface="Arial Narrow"/>
              </a:rPr>
              <a:t>Жилищно-строительные кооперативы (ЖСК) будет образовываться для строительства только одного МЖД</a:t>
            </a:r>
            <a:endParaRPr/>
          </a:p>
          <a:p>
            <a:pPr indent="-46037" lvl="0" marL="128588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rgbClr val="385623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-128588" lvl="0" marL="128588" marR="0" rtl="0" algn="just">
              <a:spcBef>
                <a:spcPts val="0"/>
              </a:spcBef>
              <a:spcAft>
                <a:spcPts val="0"/>
              </a:spcAft>
              <a:buClr>
                <a:srgbClr val="385623"/>
              </a:buClr>
              <a:buSzPts val="1300"/>
              <a:buFont typeface="Arial Narrow"/>
              <a:buChar char="-"/>
            </a:pPr>
            <a:r>
              <a:rPr lang="ru-RU" sz="1300">
                <a:solidFill>
                  <a:srgbClr val="385623"/>
                </a:solidFill>
                <a:latin typeface="Arial Narrow"/>
                <a:ea typeface="Arial Narrow"/>
                <a:cs typeface="Arial Narrow"/>
                <a:sym typeface="Arial Narrow"/>
              </a:rPr>
              <a:t>Количество членов ЖСК не должно превышать количество квартир в строящемся МЖД</a:t>
            </a:r>
            <a:endParaRPr/>
          </a:p>
          <a:p>
            <a:pPr indent="-46037" lvl="0" marL="128588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rgbClr val="385623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indent="-128588" lvl="0" marL="128588" marR="0" rtl="0" algn="just">
              <a:spcBef>
                <a:spcPts val="0"/>
              </a:spcBef>
              <a:spcAft>
                <a:spcPts val="0"/>
              </a:spcAft>
              <a:buClr>
                <a:srgbClr val="385623"/>
              </a:buClr>
              <a:buSzPts val="1300"/>
              <a:buFont typeface="Arial Narrow"/>
              <a:buChar char="-"/>
            </a:pPr>
            <a:r>
              <a:rPr lang="ru-RU" sz="1300">
                <a:solidFill>
                  <a:srgbClr val="385623"/>
                </a:solidFill>
                <a:latin typeface="Arial Narrow"/>
                <a:ea typeface="Arial Narrow"/>
                <a:cs typeface="Arial Narrow"/>
                <a:sym typeface="Arial Narrow"/>
              </a:rPr>
              <a:t>ЖСК вправе осуществлять строительство МЖД только после государственной регистрации и при наличии для строительства земельного участка на праве аренды предоставленном государством или на праве собственности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860" name="Google Shape;860;p15"/>
          <p:cNvSpPr/>
          <p:nvPr/>
        </p:nvSpPr>
        <p:spPr>
          <a:xfrm rot="9698697">
            <a:off x="2236393" y="1424910"/>
            <a:ext cx="896099" cy="323396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8DA9DB"/>
          </a:solidFill>
          <a:ln cap="flat" cmpd="sng" w="9525">
            <a:solidFill>
              <a:srgbClr val="8DA9D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1" name="Google Shape;861;p15"/>
          <p:cNvSpPr/>
          <p:nvPr/>
        </p:nvSpPr>
        <p:spPr>
          <a:xfrm rot="904978">
            <a:off x="5261170" y="1381029"/>
            <a:ext cx="951047" cy="35598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8DA9DB"/>
          </a:solidFill>
          <a:ln cap="flat" cmpd="sng" w="9525">
            <a:solidFill>
              <a:srgbClr val="8DA9D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2" name="Google Shape;862;p15"/>
          <p:cNvSpPr/>
          <p:nvPr/>
        </p:nvSpPr>
        <p:spPr>
          <a:xfrm rot="-1110208">
            <a:off x="5301083" y="2835349"/>
            <a:ext cx="926707" cy="376649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8DA9DB"/>
          </a:solidFill>
          <a:ln cap="flat" cmpd="sng" w="9525">
            <a:solidFill>
              <a:srgbClr val="8DA9D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3" name="Google Shape;863;p15"/>
          <p:cNvSpPr/>
          <p:nvPr/>
        </p:nvSpPr>
        <p:spPr>
          <a:xfrm rot="1296758">
            <a:off x="2473121" y="2906641"/>
            <a:ext cx="963026" cy="363859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8DA9DB"/>
          </a:solidFill>
          <a:ln cap="flat" cmpd="sng" w="9525">
            <a:solidFill>
              <a:srgbClr val="8DA9D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4" name="Google Shape;864;p15"/>
          <p:cNvSpPr txBox="1"/>
          <p:nvPr>
            <p:ph idx="12" type="sldNum"/>
          </p:nvPr>
        </p:nvSpPr>
        <p:spPr>
          <a:xfrm>
            <a:off x="7077854" y="6477434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000"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9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Google Shape;870;p16"/>
          <p:cNvSpPr txBox="1"/>
          <p:nvPr>
            <p:ph type="ctrTitle"/>
          </p:nvPr>
        </p:nvSpPr>
        <p:spPr>
          <a:xfrm>
            <a:off x="0" y="-27384"/>
            <a:ext cx="9144000" cy="3600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 Narrow"/>
              <a:buNone/>
            </a:pPr>
            <a:r>
              <a:rPr b="1" lang="ru-RU" sz="18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АЛГОРИТМ ДЕЙСТВИЙ МЕСТНЫХ ИСПОЛНИТЕЛЬНЫХ ОРГАНОВ</a:t>
            </a:r>
            <a:endParaRPr b="1" sz="1800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871" name="Google Shape;871;p16"/>
          <p:cNvSpPr/>
          <p:nvPr/>
        </p:nvSpPr>
        <p:spPr>
          <a:xfrm>
            <a:off x="611560" y="1196291"/>
            <a:ext cx="1617523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РЕГИСТРАЦИЮ </a:t>
            </a:r>
            <a:br>
              <a:rPr b="1" lang="ru-RU" sz="1400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b="1" lang="ru-RU" sz="1400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ВСЕХ МЖД</a:t>
            </a:r>
            <a:br>
              <a:rPr lang="ru-RU"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endParaRPr sz="14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872" name="Google Shape;87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096" y="1266558"/>
            <a:ext cx="499464" cy="505797"/>
          </a:xfrm>
          <a:prstGeom prst="rect">
            <a:avLst/>
          </a:prstGeom>
          <a:solidFill>
            <a:schemeClr val="dk2"/>
          </a:solidFill>
          <a:ln>
            <a:noFill/>
          </a:ln>
        </p:spPr>
      </p:pic>
      <p:sp>
        <p:nvSpPr>
          <p:cNvPr id="873" name="Google Shape;873;p16"/>
          <p:cNvSpPr/>
          <p:nvPr/>
        </p:nvSpPr>
        <p:spPr>
          <a:xfrm>
            <a:off x="355448" y="1266558"/>
            <a:ext cx="288032" cy="313184"/>
          </a:xfrm>
          <a:prstGeom prst="ellipse">
            <a:avLst/>
          </a:prstGeom>
          <a:solidFill>
            <a:srgbClr val="FF0000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1</a:t>
            </a:r>
            <a:endParaRPr/>
          </a:p>
        </p:txBody>
      </p:sp>
      <p:sp>
        <p:nvSpPr>
          <p:cNvPr id="874" name="Google Shape;874;p16"/>
          <p:cNvSpPr/>
          <p:nvPr/>
        </p:nvSpPr>
        <p:spPr>
          <a:xfrm>
            <a:off x="2051720" y="1266558"/>
            <a:ext cx="360040" cy="361781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875" name="Google Shape;875;p16"/>
          <p:cNvSpPr/>
          <p:nvPr/>
        </p:nvSpPr>
        <p:spPr>
          <a:xfrm>
            <a:off x="1331640" y="2751781"/>
            <a:ext cx="3024336" cy="1169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ВКЛЮЧЕНИЕ В СОСТАВ ОБЪЕКТОВ</a:t>
            </a:r>
            <a:br>
              <a:rPr b="1" lang="ru-RU" sz="1400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b="1" lang="ru-RU" sz="1400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КОНДОМИНИУМА ЗЕМЕЛЬНЫХ </a:t>
            </a:r>
            <a:br>
              <a:rPr b="1" lang="ru-RU" sz="1400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b="1" lang="ru-RU" sz="1400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УЧАСТКОВ, </a:t>
            </a:r>
            <a:br>
              <a:rPr b="1" lang="ru-RU" sz="1400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ru-RU"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необходимых для их размещения,</a:t>
            </a:r>
            <a:br>
              <a:rPr lang="ru-RU"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ru-RU"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эксплуатации и содержания</a:t>
            </a:r>
            <a:endParaRPr/>
          </a:p>
        </p:txBody>
      </p:sp>
      <p:sp>
        <p:nvSpPr>
          <p:cNvPr id="876" name="Google Shape;876;p16"/>
          <p:cNvSpPr/>
          <p:nvPr/>
        </p:nvSpPr>
        <p:spPr>
          <a:xfrm>
            <a:off x="1132289" y="2726822"/>
            <a:ext cx="288032" cy="313184"/>
          </a:xfrm>
          <a:prstGeom prst="ellipse">
            <a:avLst/>
          </a:prstGeom>
          <a:solidFill>
            <a:srgbClr val="FF0000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4</a:t>
            </a:r>
            <a:endParaRPr/>
          </a:p>
        </p:txBody>
      </p:sp>
      <p:sp>
        <p:nvSpPr>
          <p:cNvPr id="877" name="Google Shape;877;p16"/>
          <p:cNvSpPr/>
          <p:nvPr/>
        </p:nvSpPr>
        <p:spPr>
          <a:xfrm>
            <a:off x="4860032" y="1266558"/>
            <a:ext cx="360040" cy="361781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878" name="Google Shape;878;p16"/>
          <p:cNvSpPr/>
          <p:nvPr/>
        </p:nvSpPr>
        <p:spPr>
          <a:xfrm>
            <a:off x="3170501" y="1163021"/>
            <a:ext cx="1617523" cy="16004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ТЕХНИЧЕСКОЕ ОБСЛЕДОВАНИЕ МЖД </a:t>
            </a:r>
            <a:r>
              <a:rPr lang="ru-RU"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с определением общего имущества объекта кондоминиума</a:t>
            </a:r>
            <a:endParaRPr/>
          </a:p>
        </p:txBody>
      </p:sp>
      <p:pic>
        <p:nvPicPr>
          <p:cNvPr id="879" name="Google Shape;879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44472" y="1243147"/>
            <a:ext cx="459376" cy="505736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  <p:sp>
        <p:nvSpPr>
          <p:cNvPr id="880" name="Google Shape;880;p16"/>
          <p:cNvSpPr/>
          <p:nvPr/>
        </p:nvSpPr>
        <p:spPr>
          <a:xfrm>
            <a:off x="2531232" y="1298605"/>
            <a:ext cx="288032" cy="313184"/>
          </a:xfrm>
          <a:prstGeom prst="ellipse">
            <a:avLst/>
          </a:prstGeom>
          <a:solidFill>
            <a:srgbClr val="FF0000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2</a:t>
            </a:r>
            <a:endParaRPr/>
          </a:p>
        </p:txBody>
      </p:sp>
      <p:sp>
        <p:nvSpPr>
          <p:cNvPr id="881" name="Google Shape;881;p16"/>
          <p:cNvSpPr/>
          <p:nvPr/>
        </p:nvSpPr>
        <p:spPr>
          <a:xfrm>
            <a:off x="5976664" y="1152270"/>
            <a:ext cx="3059832" cy="1169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ИЗГОТОВЛЕНИЕ ТЕХНИЧЕСКИХ  ПАСПОРТОВ </a:t>
            </a:r>
            <a:r>
              <a:rPr lang="ru-RU"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на объект кондоминиума</a:t>
            </a:r>
            <a:r>
              <a:rPr b="1" lang="ru-RU" sz="1400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, ИДЕНТИФИКАЦИОННЫХ ДОКУМЕНТОВ НА ЗЕМЕЛЬНЫЙ УЧАСТОК</a:t>
            </a:r>
            <a:br>
              <a:rPr b="1" lang="ru-RU" sz="1400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endParaRPr b="1" sz="1400">
              <a:solidFill>
                <a:schemeClr val="dk2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882" name="Google Shape;88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72588" y="1266558"/>
            <a:ext cx="475675" cy="505797"/>
          </a:xfrm>
          <a:prstGeom prst="rect">
            <a:avLst/>
          </a:prstGeom>
          <a:solidFill>
            <a:schemeClr val="dk2"/>
          </a:solidFill>
          <a:ln>
            <a:noFill/>
          </a:ln>
        </p:spPr>
      </p:pic>
      <p:sp>
        <p:nvSpPr>
          <p:cNvPr id="883" name="Google Shape;883;p16"/>
          <p:cNvSpPr/>
          <p:nvPr/>
        </p:nvSpPr>
        <p:spPr>
          <a:xfrm>
            <a:off x="5679448" y="1243147"/>
            <a:ext cx="237689" cy="313184"/>
          </a:xfrm>
          <a:prstGeom prst="ellipse">
            <a:avLst/>
          </a:prstGeom>
          <a:solidFill>
            <a:srgbClr val="FF0000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3</a:t>
            </a:r>
            <a:endParaRPr/>
          </a:p>
        </p:txBody>
      </p:sp>
      <p:sp>
        <p:nvSpPr>
          <p:cNvPr id="884" name="Google Shape;884;p16"/>
          <p:cNvSpPr/>
          <p:nvPr/>
        </p:nvSpPr>
        <p:spPr>
          <a:xfrm>
            <a:off x="5652120" y="2573443"/>
            <a:ext cx="3024336" cy="13849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ФОРМИРОВАНИЕ И ПРЕДСТАВЛЕНИЕ ДОКУМЕНТОВ ДЛЯ ГОСУДАРСТВЕННОЙ РЕГИСТРАЦИИ ОБЪЕКТА КОНДОМИНИУМА, </a:t>
            </a:r>
            <a:br>
              <a:rPr b="1" lang="ru-RU" sz="1400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ru-RU"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по мере обращения собственников квартир и нежилых помещений</a:t>
            </a:r>
            <a:endParaRPr/>
          </a:p>
        </p:txBody>
      </p:sp>
      <p:pic>
        <p:nvPicPr>
          <p:cNvPr id="885" name="Google Shape;885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999456" y="2750040"/>
            <a:ext cx="570327" cy="579933"/>
          </a:xfrm>
          <a:prstGeom prst="rect">
            <a:avLst/>
          </a:prstGeom>
          <a:solidFill>
            <a:schemeClr val="dk2"/>
          </a:solidFill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86" name="Google Shape;886;p16"/>
          <p:cNvSpPr/>
          <p:nvPr/>
        </p:nvSpPr>
        <p:spPr>
          <a:xfrm>
            <a:off x="5436096" y="2606944"/>
            <a:ext cx="288032" cy="313184"/>
          </a:xfrm>
          <a:prstGeom prst="ellipse">
            <a:avLst/>
          </a:prstGeom>
          <a:solidFill>
            <a:srgbClr val="FF0000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5</a:t>
            </a:r>
            <a:endParaRPr/>
          </a:p>
        </p:txBody>
      </p:sp>
      <p:sp>
        <p:nvSpPr>
          <p:cNvPr id="887" name="Google Shape;887;p16"/>
          <p:cNvSpPr/>
          <p:nvPr/>
        </p:nvSpPr>
        <p:spPr>
          <a:xfrm>
            <a:off x="123581" y="602318"/>
            <a:ext cx="8744194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МИО В ТЕЧЕНИЕ ОДНОГО ГОДА ОБЯЗАНЫ ОБЕСПЕЧИТЬ РЕГИСТРАЦИЮ ОБЪЕКТОВ КОНДОМИНИУМА </a:t>
            </a:r>
            <a:endParaRPr sz="1400">
              <a:solidFill>
                <a:srgbClr val="FF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888" name="Google Shape;888;p16"/>
          <p:cNvSpPr/>
          <p:nvPr/>
        </p:nvSpPr>
        <p:spPr>
          <a:xfrm>
            <a:off x="251520" y="2819872"/>
            <a:ext cx="360040" cy="361781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889" name="Google Shape;889;p16"/>
          <p:cNvSpPr/>
          <p:nvPr/>
        </p:nvSpPr>
        <p:spPr>
          <a:xfrm>
            <a:off x="4427984" y="2810037"/>
            <a:ext cx="360040" cy="361781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pic>
        <p:nvPicPr>
          <p:cNvPr id="890" name="Google Shape;890;p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39552" y="2762066"/>
            <a:ext cx="696440" cy="696440"/>
          </a:xfrm>
          <a:prstGeom prst="rect">
            <a:avLst/>
          </a:prstGeom>
          <a:noFill/>
          <a:ln>
            <a:noFill/>
          </a:ln>
        </p:spPr>
      </p:pic>
      <p:sp>
        <p:nvSpPr>
          <p:cNvPr id="891" name="Google Shape;891;p16"/>
          <p:cNvSpPr txBox="1"/>
          <p:nvPr>
            <p:ph idx="12" type="sldNum"/>
          </p:nvPr>
        </p:nvSpPr>
        <p:spPr>
          <a:xfrm>
            <a:off x="7019663" y="6477434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>
                <a:latin typeface="Arial"/>
                <a:ea typeface="Arial"/>
                <a:cs typeface="Arial"/>
                <a:sym typeface="Arial"/>
              </a:rPr>
              <a:t>16</a:t>
            </a:r>
            <a:endParaRPr/>
          </a:p>
        </p:txBody>
      </p:sp>
      <p:sp>
        <p:nvSpPr>
          <p:cNvPr id="892" name="Google Shape;892;p16"/>
          <p:cNvSpPr/>
          <p:nvPr/>
        </p:nvSpPr>
        <p:spPr>
          <a:xfrm>
            <a:off x="427226" y="5904035"/>
            <a:ext cx="8364348" cy="7511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Решением Республиканской бюджетной комиссии  для регистрации объектов кондоминиума МЖД  по республике предусмотрена сумма в размере 8,8 млрд. тенге из средств местного бюджета (данные представлены акиматами областей и городов при подготовке законопроекта)</a:t>
            </a:r>
            <a:endParaRPr sz="15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3" name="Google Shape;893;p16"/>
          <p:cNvSpPr/>
          <p:nvPr/>
        </p:nvSpPr>
        <p:spPr>
          <a:xfrm>
            <a:off x="427225" y="4132961"/>
            <a:ext cx="8364349" cy="711034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Всего в республике по данным МИО более 80 тыс. единиц МЖД, из них объекты кондоминиума зарегистрированы только 27%. Отсутствует регистрация в более 56 тыс. единиц МЖД</a:t>
            </a:r>
            <a:endParaRPr sz="14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4" name="Google Shape;894;p16"/>
          <p:cNvSpPr/>
          <p:nvPr/>
        </p:nvSpPr>
        <p:spPr>
          <a:xfrm>
            <a:off x="427225" y="4983268"/>
            <a:ext cx="8364348" cy="795066"/>
          </a:xfrm>
          <a:prstGeom prst="rect">
            <a:avLst/>
          </a:prstGeom>
          <a:solidFill>
            <a:srgbClr val="F2F2F2"/>
          </a:solidFill>
          <a:ln cap="flat" cmpd="sng" w="9525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Необходимость регистрации обусловлена приданием правового статуса общего имущества многоквартирного жилого дома, искоренением фактов незаконного отчуждения отдельных ее частей третьим лицам </a:t>
            </a:r>
            <a:endParaRPr sz="14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8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p17"/>
          <p:cNvSpPr txBox="1"/>
          <p:nvPr/>
        </p:nvSpPr>
        <p:spPr>
          <a:xfrm>
            <a:off x="0" y="-27384"/>
            <a:ext cx="9144000" cy="3600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 Narrow"/>
              <a:buNone/>
            </a:pPr>
            <a:r>
              <a:rPr b="1" i="0" lang="ru-RU" sz="1800" u="none" cap="none" strike="noStrik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СВЕДЕНИЯ  О  КОЛИЧЕСТВЕ  ОРГАНОВ</a:t>
            </a:r>
            <a:r>
              <a:rPr b="1" i="0" lang="ru-RU" sz="1800" u="none" cap="none" strike="noStrik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  УПРАВЛЕНИЙ  В  МЖД</a:t>
            </a:r>
            <a:endParaRPr b="1" i="0" sz="1800" u="none" cap="none" strike="noStrike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graphicFrame>
        <p:nvGraphicFramePr>
          <p:cNvPr id="900" name="Google Shape;900;p17"/>
          <p:cNvGraphicFramePr/>
          <p:nvPr/>
        </p:nvGraphicFramePr>
        <p:xfrm>
          <a:off x="171450" y="822146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{38022ADA-F003-4090-AD37-B3191557AD0B}</a:tableStyleId>
              </a:tblPr>
              <a:tblGrid>
                <a:gridCol w="438150"/>
                <a:gridCol w="1676400"/>
                <a:gridCol w="1257300"/>
                <a:gridCol w="2028825"/>
                <a:gridCol w="2076450"/>
                <a:gridCol w="1249750"/>
              </a:tblGrid>
              <a:tr h="719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0066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№</a:t>
                      </a:r>
                      <a:endParaRPr b="1" sz="1400" u="none" cap="none" strike="noStrike">
                        <a:solidFill>
                          <a:srgbClr val="0066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0066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ОБЛАСТЬ </a:t>
                      </a:r>
                      <a:endParaRPr b="1" sz="1400" u="none" cap="none" strike="noStrike">
                        <a:solidFill>
                          <a:srgbClr val="0066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0066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количество МЖД, ед.</a:t>
                      </a:r>
                      <a:endParaRPr b="1" sz="1400" u="none" cap="none" strike="noStrike">
                        <a:solidFill>
                          <a:srgbClr val="0066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66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0066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всего</a:t>
                      </a:r>
                      <a:endParaRPr b="1" sz="1400" u="none" cap="none" strike="noStrike">
                        <a:solidFill>
                          <a:srgbClr val="0066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0066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форм управлений (КСК, КСП и т.д.), 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0066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по данным МИО</a:t>
                      </a:r>
                      <a:endParaRPr b="1" sz="1400" u="none" cap="none" strike="noStrike">
                        <a:solidFill>
                          <a:srgbClr val="0066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0066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Всего ОСИ, ед.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0066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по данным МЮ РК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0066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по состоянию на 5.10.2020</a:t>
                      </a:r>
                      <a:endParaRPr/>
                    </a:p>
                  </a:txBody>
                  <a:tcPr marT="0" marB="0" marR="41500" marL="415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0066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Всего ПТ, ед.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0066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по данным МИО</a:t>
                      </a:r>
                      <a:endParaRPr/>
                    </a:p>
                  </a:txBody>
                  <a:tcPr marT="0" marB="0" marR="41500" marL="41500" anchor="ctr"/>
                </a:tc>
              </a:tr>
              <a:tr h="287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964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Акмолинская</a:t>
                      </a:r>
                      <a:endParaRPr b="1" i="0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29 751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1 031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</a:tr>
              <a:tr h="243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Актюбинская </a:t>
                      </a:r>
                      <a:endParaRPr b="1" i="0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2 488</a:t>
                      </a:r>
                      <a:endParaRPr/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816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</a:tr>
              <a:tr h="222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Алматинская</a:t>
                      </a:r>
                      <a:endParaRPr b="1" i="0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3 566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380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</a:tr>
              <a:tr h="222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Атырауская</a:t>
                      </a:r>
                      <a:endParaRPr b="1" i="0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1 737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77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</a:tr>
              <a:tr h="222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ВКО </a:t>
                      </a:r>
                      <a:endParaRPr b="1" i="0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5 568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364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</a:tr>
              <a:tr h="222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Жамбылская</a:t>
                      </a:r>
                      <a:endParaRPr b="1" i="0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1 665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43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</a:tr>
              <a:tr h="222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ЗКО </a:t>
                      </a:r>
                      <a:endParaRPr b="1" i="0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1 976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502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</a:tr>
              <a:tr h="222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Карагандинская </a:t>
                      </a:r>
                      <a:endParaRPr b="1" i="0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8 216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4 598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</a:tr>
              <a:tr h="222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8214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Костанайская</a:t>
                      </a:r>
                      <a:endParaRPr b="1" i="0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3 447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228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14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</a:tr>
              <a:tr h="222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964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Кызылординская</a:t>
                      </a:r>
                      <a:endParaRPr b="1" i="0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1 196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</a:tr>
              <a:tr h="222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98214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Мангистауская</a:t>
                      </a:r>
                      <a:endParaRPr b="1" i="0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1 705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63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</a:tr>
              <a:tr h="222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Павлодарская </a:t>
                      </a:r>
                      <a:endParaRPr b="1" i="0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2 480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446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</a:tr>
              <a:tr h="222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СКО </a:t>
                      </a:r>
                      <a:endParaRPr b="1" i="0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1 086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656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</a:tr>
              <a:tr h="222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14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Туркестанская </a:t>
                      </a:r>
                      <a:endParaRPr b="1" i="0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1 522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2 549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</a:tr>
              <a:tr h="222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г. Алматы </a:t>
                      </a:r>
                      <a:endParaRPr b="1" i="0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8 601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950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61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</a:t>
                      </a:r>
                      <a:endParaRPr/>
                    </a:p>
                  </a:txBody>
                  <a:tcPr marT="5725" marB="0" marR="5725" marL="5725" anchor="ctr"/>
                </a:tc>
              </a:tr>
              <a:tr h="222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г. Нур-Султан</a:t>
                      </a:r>
                      <a:endParaRPr b="1" i="0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2 834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411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68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</a:tr>
              <a:tr h="222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</a:t>
                      </a:r>
                      <a:endParaRPr/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г. Шымкент </a:t>
                      </a:r>
                      <a:endParaRPr/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2 180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38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400" u="none" cap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</a:tr>
              <a:tr h="27770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0066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ИТОГО:</a:t>
                      </a:r>
                      <a:endParaRPr b="1" sz="1400" u="none" cap="none" strike="noStrike">
                        <a:solidFill>
                          <a:srgbClr val="0066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0066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80 018</a:t>
                      </a:r>
                      <a:endParaRPr b="1" sz="1400" u="none" cap="none" strike="noStrike">
                        <a:solidFill>
                          <a:srgbClr val="0066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0066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13 139</a:t>
                      </a:r>
                      <a:endParaRPr b="1" sz="1400" u="none" cap="none" strike="noStrike">
                        <a:solidFill>
                          <a:srgbClr val="0066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39900" marL="399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0066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171</a:t>
                      </a:r>
                      <a:endParaRPr b="1" sz="1400" u="none" cap="none" strike="noStrike">
                        <a:solidFill>
                          <a:srgbClr val="0066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5725" marB="0" marR="5725" marL="572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1400" u="none" cap="none" strike="noStrike">
                          <a:solidFill>
                            <a:srgbClr val="0066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</a:t>
                      </a:r>
                      <a:endParaRPr/>
                    </a:p>
                  </a:txBody>
                  <a:tcPr marT="5725" marB="0" marR="5725" marL="5725" anchor="ctr"/>
                </a:tc>
              </a:tr>
            </a:tbl>
          </a:graphicData>
        </a:graphic>
      </p:graphicFrame>
      <p:sp>
        <p:nvSpPr>
          <p:cNvPr id="901" name="Google Shape;901;p17"/>
          <p:cNvSpPr txBox="1"/>
          <p:nvPr/>
        </p:nvSpPr>
        <p:spPr>
          <a:xfrm>
            <a:off x="7019663" y="6477434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6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p18"/>
          <p:cNvSpPr txBox="1"/>
          <p:nvPr>
            <p:ph type="ctrTitle"/>
          </p:nvPr>
        </p:nvSpPr>
        <p:spPr>
          <a:xfrm>
            <a:off x="0" y="-27384"/>
            <a:ext cx="9144000" cy="3600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РАБОТА  ПРОЕКТНЫХ  ОФИСОВ  ПО  ВНЕДРЕНИЮ  РЕФОРМЫ  В  СФЕРЕ  ЖКХ</a:t>
            </a:r>
            <a:endParaRPr b="1" sz="1800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908" name="Google Shape;908;p18"/>
          <p:cNvSpPr/>
          <p:nvPr/>
        </p:nvSpPr>
        <p:spPr>
          <a:xfrm>
            <a:off x="163787" y="1062543"/>
            <a:ext cx="324997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ЦЕЛИ И ЗАДАЧИ ПРОЕКТА:</a:t>
            </a:r>
            <a:endParaRPr sz="1400">
              <a:solidFill>
                <a:srgbClr val="FF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909" name="Google Shape;909;p18"/>
          <p:cNvSpPr/>
          <p:nvPr/>
        </p:nvSpPr>
        <p:spPr>
          <a:xfrm>
            <a:off x="246240" y="348305"/>
            <a:ext cx="85828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В рамках существующего Проектного офиса Правительства и МИО создан проект </a:t>
            </a:r>
            <a:r>
              <a:rPr b="1" lang="ru-RU" sz="18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«Внедрение реформы в сфере ЖКХ» </a:t>
            </a:r>
            <a:r>
              <a:rPr lang="ru-RU" sz="18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на уровне МИИР и МИО </a:t>
            </a:r>
            <a:endParaRPr/>
          </a:p>
        </p:txBody>
      </p:sp>
      <p:sp>
        <p:nvSpPr>
          <p:cNvPr id="910" name="Google Shape;910;p18"/>
          <p:cNvSpPr/>
          <p:nvPr/>
        </p:nvSpPr>
        <p:spPr>
          <a:xfrm>
            <a:off x="5140850" y="2605080"/>
            <a:ext cx="334275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KPI (показатели эффективности):</a:t>
            </a:r>
            <a:endParaRPr sz="1400">
              <a:solidFill>
                <a:srgbClr val="FF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911" name="Google Shape;911;p18"/>
          <p:cNvSpPr/>
          <p:nvPr/>
        </p:nvSpPr>
        <p:spPr>
          <a:xfrm>
            <a:off x="5142536" y="1062543"/>
            <a:ext cx="209138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КОНЕЧНЫЕ СРОКИ:</a:t>
            </a:r>
            <a:endParaRPr sz="1400">
              <a:solidFill>
                <a:srgbClr val="FF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912" name="Google Shape;912;p18"/>
          <p:cNvSpPr/>
          <p:nvPr/>
        </p:nvSpPr>
        <p:spPr>
          <a:xfrm>
            <a:off x="113254" y="1399039"/>
            <a:ext cx="4760964" cy="4616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1. Повышение </a:t>
            </a:r>
            <a:r>
              <a:rPr b="1"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осведомленности</a:t>
            </a: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 жителей по вопросу реформ;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2. Повышение </a:t>
            </a:r>
            <a:r>
              <a:rPr b="1"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вовлеченности</a:t>
            </a: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 жителей в процессы управления и содержания домом;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3. </a:t>
            </a:r>
            <a:r>
              <a:rPr b="1"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Проведение собраний </a:t>
            </a: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по выбору одной из форм управления домом: ОСИ или ПТ;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4. </a:t>
            </a:r>
            <a:r>
              <a:rPr b="1"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Регистрация</a:t>
            </a: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 </a:t>
            </a:r>
            <a:r>
              <a:rPr b="1"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ОСИ</a:t>
            </a: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 в юстиции, </a:t>
            </a:r>
            <a:r>
              <a:rPr b="1"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включение</a:t>
            </a: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 </a:t>
            </a:r>
            <a:r>
              <a:rPr b="1"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ПТ</a:t>
            </a: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 в </a:t>
            </a:r>
            <a:r>
              <a:rPr b="1"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реестр</a:t>
            </a: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 жил.инспекций,  утверждение тарифов;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5. </a:t>
            </a:r>
            <a:r>
              <a:rPr b="1"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Методологическая поддержка </a:t>
            </a: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ОСИ и ПТ (юридическая, финансовая, техническая консультация);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6. </a:t>
            </a:r>
            <a:r>
              <a:rPr b="1"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Повышение квалификации </a:t>
            </a: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председателей ОСИ, доверенных лиц ПТ, управляющих компаний и управляющих;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7. Оказание </a:t>
            </a:r>
            <a:r>
              <a:rPr b="1"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содействия</a:t>
            </a: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 по взаимодействию поставщиков коммунальных услуг и потребителей (ОСИ, ПТ, жильцы);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8. </a:t>
            </a:r>
            <a:r>
              <a:rPr b="1"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Внедрение цифровых инструментов </a:t>
            </a: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управления и содержания домом;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9. Оказание </a:t>
            </a:r>
            <a:r>
              <a:rPr b="1"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услуг</a:t>
            </a: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 по </a:t>
            </a:r>
            <a:r>
              <a:rPr b="1"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аудиту</a:t>
            </a: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 старых органов управления.</a:t>
            </a:r>
            <a:endParaRPr b="0" i="0" sz="1400">
              <a:solidFill>
                <a:srgbClr val="324164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913" name="Google Shape;913;p18"/>
          <p:cNvSpPr/>
          <p:nvPr/>
        </p:nvSpPr>
        <p:spPr>
          <a:xfrm>
            <a:off x="5140851" y="1399039"/>
            <a:ext cx="3757624" cy="1169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1-этап</a:t>
            </a: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 до 7 января 2021 года (МИО организация собраний);</a:t>
            </a:r>
            <a:endParaRPr sz="1400">
              <a:solidFill>
                <a:srgbClr val="324164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2-этап</a:t>
            </a:r>
            <a:r>
              <a:rPr lang="ru-RU" sz="1400">
                <a:solidFill>
                  <a:srgbClr val="324164"/>
                </a:solidFill>
                <a:latin typeface="Ubuntu"/>
                <a:ea typeface="Ubuntu"/>
                <a:cs typeface="Ubuntu"/>
                <a:sym typeface="Ubuntu"/>
              </a:rPr>
              <a:t> до 1 июля 2022 года (прекращение деятельности КСК, 100 % переход к новым формам управления).</a:t>
            </a:r>
            <a:endParaRPr sz="1400">
              <a:solidFill>
                <a:srgbClr val="324164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914" name="Google Shape;914;p18"/>
          <p:cNvSpPr/>
          <p:nvPr/>
        </p:nvSpPr>
        <p:spPr>
          <a:xfrm>
            <a:off x="5140850" y="2825442"/>
            <a:ext cx="3757624" cy="31085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- количество проведенных собраний жильцами;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- количество проведенных собраний по инициативе акимата;</a:t>
            </a:r>
            <a:endParaRPr sz="1400">
              <a:solidFill>
                <a:srgbClr val="FF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- количество МЖД с зарегистрированным ОСИ;</a:t>
            </a:r>
            <a:endParaRPr sz="1400">
              <a:solidFill>
                <a:srgbClr val="FF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- количество МЖД с ПТ включенным в реестр МИО;</a:t>
            </a:r>
            <a:endParaRPr sz="1400">
              <a:solidFill>
                <a:srgbClr val="FF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- количество ликвидированных КСК ;</a:t>
            </a:r>
            <a:endParaRPr sz="1400">
              <a:solidFill>
                <a:srgbClr val="FF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- количество публикаций в СМИ ;</a:t>
            </a:r>
            <a:endParaRPr sz="1400">
              <a:solidFill>
                <a:srgbClr val="FF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- количество домов с наклеенными бумажными материалами, инфографиками ;</a:t>
            </a:r>
            <a:endParaRPr sz="1400">
              <a:solidFill>
                <a:srgbClr val="FF0000"/>
              </a:solidFill>
              <a:latin typeface="Ubuntu"/>
              <a:ea typeface="Ubuntu"/>
              <a:cs typeface="Ubuntu"/>
              <a:sym typeface="Ubuntu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- осведомленность жителей _% по опросу.</a:t>
            </a:r>
            <a:endParaRPr sz="1400">
              <a:solidFill>
                <a:srgbClr val="FF00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915" name="Google Shape;915;p18"/>
          <p:cNvSpPr/>
          <p:nvPr/>
        </p:nvSpPr>
        <p:spPr>
          <a:xfrm>
            <a:off x="0" y="6098125"/>
            <a:ext cx="9143999" cy="516035"/>
          </a:xfrm>
          <a:prstGeom prst="rect">
            <a:avLst/>
          </a:prstGeom>
          <a:solidFill>
            <a:srgbClr val="DAE5F1"/>
          </a:solidFill>
          <a:ln cap="flat" cmpd="sng" w="25400">
            <a:solidFill>
              <a:srgbClr val="DAE5F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Проектное управление станет инструментом мониторинга и контроля внедрения реформ в сфере ЖКХ.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Необходимо активное участие всех регионов вплоть до конечных исполнителей!!!</a:t>
            </a:r>
            <a:endParaRPr b="1" sz="1600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916" name="Google Shape;916;p18"/>
          <p:cNvSpPr txBox="1"/>
          <p:nvPr>
            <p:ph idx="12" type="sldNum"/>
          </p:nvPr>
        </p:nvSpPr>
        <p:spPr>
          <a:xfrm>
            <a:off x="7086599" y="6577542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>
                <a:latin typeface="Arial"/>
                <a:ea typeface="Arial"/>
                <a:cs typeface="Arial"/>
                <a:sym typeface="Arial"/>
              </a:rPr>
              <a:t>18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1" name="Shape 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" name="Google Shape;922;p19"/>
          <p:cNvSpPr txBox="1"/>
          <p:nvPr>
            <p:ph type="ctrTitle"/>
          </p:nvPr>
        </p:nvSpPr>
        <p:spPr>
          <a:xfrm>
            <a:off x="0" y="-27384"/>
            <a:ext cx="9144000" cy="360040"/>
          </a:xfrm>
          <a:prstGeom prst="rect">
            <a:avLst/>
          </a:prstGeom>
          <a:solidFill>
            <a:srgbClr val="4472C4"/>
          </a:solidFill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НЕОБХОДИМЫЙ  ПЕРЕЧЕНЬ  МЕРОПРИЯТИЙ  МИО</a:t>
            </a:r>
            <a:endParaRPr b="1" sz="1800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923" name="Google Shape;923;p19"/>
          <p:cNvSpPr/>
          <p:nvPr/>
        </p:nvSpPr>
        <p:spPr>
          <a:xfrm>
            <a:off x="246240" y="664190"/>
            <a:ext cx="85828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 Narrow"/>
              <a:buNone/>
            </a:pPr>
            <a:r>
              <a:rPr b="1" lang="ru-RU" sz="18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АКИМАТАМ НЕОБХОДИМО ПРОВЕСТИ СЛЕДУЮЩИЕ МЕРОПРИЯТИЯ:</a:t>
            </a:r>
            <a:endParaRPr b="1" i="0" sz="1800" u="none" cap="none" strike="noStrike">
              <a:solidFill>
                <a:srgbClr val="FF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924" name="Google Shape;924;p19"/>
          <p:cNvSpPr/>
          <p:nvPr/>
        </p:nvSpPr>
        <p:spPr>
          <a:xfrm>
            <a:off x="246240" y="1133031"/>
            <a:ext cx="8582800" cy="5078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запустить проект «Внедрение реформ в сфере ЖКХ» в проектном офисе </a:t>
            </a:r>
            <a:b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Еasy Project </a:t>
            </a: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 примере г.Шымкент - до 12 октября т.г.; 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утвердить график проведения разъяснительной работы с собственниками квартир, нежилых помещений - до 10 октября т.г.; 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утвердить график собраний и провести собрания для выбора формы управления – до 25 декабря 2020 года; 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утвердить график и проводить работы со СМИ: не реже 2 раз в неделю размещать информационно-разъяснительные материалы; 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обеспечить работу фронт-офисов акиматов, колл-центров </a:t>
            </a:r>
            <a:r>
              <a:rPr b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I-KOMEK </a:t>
            </a: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 привлечением дополнительных человеческих ресурсов и провести их обучение – до 16 октября т.г.; 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представлять Комитету по делам строительства и ЖКХ еженедельный отчет о проведенных собраниях и зарегистрированных ОСИ (образованных ПТ) с представлением копий подтверждающих документов.</a:t>
            </a:r>
            <a:endParaRPr b="0" i="0" sz="1800" u="none" cap="none" strike="noStrike">
              <a:solidFill>
                <a:srgbClr val="324164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925" name="Google Shape;925;p19"/>
          <p:cNvSpPr txBox="1"/>
          <p:nvPr>
            <p:ph idx="12" type="sldNum"/>
          </p:nvPr>
        </p:nvSpPr>
        <p:spPr>
          <a:xfrm>
            <a:off x="7086599" y="6577542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00"/>
              <a:buFont typeface="Arial"/>
              <a:buNone/>
            </a:pPr>
            <a:r>
              <a:rPr b="0" i="0" lang="ru-RU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2"/>
          <p:cNvSpPr txBox="1"/>
          <p:nvPr>
            <p:ph idx="12" type="sldNum"/>
          </p:nvPr>
        </p:nvSpPr>
        <p:spPr>
          <a:xfrm>
            <a:off x="7062788" y="6078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ru-RU" sz="1600">
                <a:solidFill>
                  <a:srgbClr val="888888"/>
                </a:solidFill>
                <a:latin typeface="Arial Narrow"/>
                <a:ea typeface="Arial Narrow"/>
                <a:cs typeface="Arial Narrow"/>
                <a:sym typeface="Arial Narrow"/>
              </a:rPr>
              <a:t>‹#›</a:t>
            </a:fld>
            <a:endParaRPr b="1" sz="1600">
              <a:solidFill>
                <a:srgbClr val="888888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425" name="Google Shape;425;p2"/>
          <p:cNvSpPr/>
          <p:nvPr/>
        </p:nvSpPr>
        <p:spPr>
          <a:xfrm>
            <a:off x="15874" y="10738"/>
            <a:ext cx="9109075" cy="58477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600" u="none" cap="none" strike="noStrik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ЗАКОН «О ВНЕСЕНИИ ИЗМЕНЕНИЙ И ДОПОЛНЕНИЙ В НЕКОТОРЫЕ ЗАКОНОДАТЕЛЬНЫЕ АКТЫ РК ПО ВОПРОСАМ ЖИЛИЩНО-КОММУНАЛЬНОГО ХОЗЯЙСТВА» </a:t>
            </a:r>
            <a:endParaRPr/>
          </a:p>
        </p:txBody>
      </p:sp>
      <p:sp>
        <p:nvSpPr>
          <p:cNvPr id="426" name="Google Shape;426;p2"/>
          <p:cNvSpPr/>
          <p:nvPr/>
        </p:nvSpPr>
        <p:spPr>
          <a:xfrm>
            <a:off x="107950" y="1072636"/>
            <a:ext cx="8834438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600" u="none" cap="none" strike="noStrike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ОСНОВНЫЕ ПРЕДПОСЫЛКИ ДЛЯ РАЗРАБОТКИ НОВОГО МЕХАНИЗМА УПРАВЛЕНИЯ И СОДЕРЖАНИЯ </a:t>
            </a:r>
            <a:endParaRPr b="1" i="0" sz="1600" u="none" cap="none" strike="noStrike">
              <a:solidFill>
                <a:srgbClr val="00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grpSp>
        <p:nvGrpSpPr>
          <p:cNvPr id="427" name="Google Shape;427;p2"/>
          <p:cNvGrpSpPr/>
          <p:nvPr/>
        </p:nvGrpSpPr>
        <p:grpSpPr>
          <a:xfrm>
            <a:off x="-5135809" y="768595"/>
            <a:ext cx="13992373" cy="6206774"/>
            <a:chOff x="-5243759" y="-798337"/>
            <a:chExt cx="13992373" cy="6206774"/>
          </a:xfrm>
        </p:grpSpPr>
        <p:sp>
          <p:nvSpPr>
            <p:cNvPr id="428" name="Google Shape;428;p2"/>
            <p:cNvSpPr/>
            <p:nvPr/>
          </p:nvSpPr>
          <p:spPr>
            <a:xfrm>
              <a:off x="-5243759" y="-798337"/>
              <a:ext cx="6206774" cy="6206774"/>
            </a:xfrm>
            <a:prstGeom prst="blockArc">
              <a:avLst>
                <a:gd fmla="val 18900000" name="adj1"/>
                <a:gd fmla="val 2700000" name="adj2"/>
                <a:gd fmla="val 348" name="adj3"/>
              </a:avLst>
            </a:prstGeom>
            <a:noFill/>
            <a:ln cap="flat" cmpd="sng" w="12700">
              <a:solidFill>
                <a:srgbClr val="487AA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2"/>
            <p:cNvSpPr/>
            <p:nvPr/>
          </p:nvSpPr>
          <p:spPr>
            <a:xfrm>
              <a:off x="490378" y="198528"/>
              <a:ext cx="8249816" cy="573668"/>
            </a:xfrm>
            <a:prstGeom prst="rect">
              <a:avLst/>
            </a:prstGeom>
            <a:solidFill>
              <a:srgbClr val="DDEAF6"/>
            </a:solidFill>
            <a:ln cap="flat" cmpd="sng" w="9525">
              <a:solidFill>
                <a:srgbClr val="BBD6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2"/>
            <p:cNvSpPr txBox="1"/>
            <p:nvPr/>
          </p:nvSpPr>
          <p:spPr>
            <a:xfrm>
              <a:off x="490378" y="198528"/>
              <a:ext cx="8249816" cy="57366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55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Отсутствие открытости в работе КСК, снижение доверия к органам управления, фальсификация и подлог документов при принятии заинтересованных решений</a:t>
              </a:r>
              <a:endParaRPr b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431" name="Google Shape;431;p2"/>
            <p:cNvSpPr/>
            <p:nvPr/>
          </p:nvSpPr>
          <p:spPr>
            <a:xfrm>
              <a:off x="43145" y="87478"/>
              <a:ext cx="720558" cy="720558"/>
            </a:xfrm>
            <a:prstGeom prst="ellipse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2"/>
            <p:cNvSpPr/>
            <p:nvPr/>
          </p:nvSpPr>
          <p:spPr>
            <a:xfrm>
              <a:off x="911863" y="1059293"/>
              <a:ext cx="7836751" cy="593411"/>
            </a:xfrm>
            <a:prstGeom prst="rect">
              <a:avLst/>
            </a:prstGeom>
            <a:solidFill>
              <a:srgbClr val="DDEAF6"/>
            </a:solidFill>
            <a:ln cap="flat" cmpd="sng" w="9525">
              <a:solidFill>
                <a:srgbClr val="BBD6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2"/>
            <p:cNvSpPr txBox="1"/>
            <p:nvPr/>
          </p:nvSpPr>
          <p:spPr>
            <a:xfrm>
              <a:off x="911863" y="1059293"/>
              <a:ext cx="7836751" cy="59341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55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Не обеспечена прозрачность в сборе и расходывании собранных средств. Принятие решений по использованию денег одним человеком</a:t>
              </a:r>
              <a:endParaRPr b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434" name="Google Shape;434;p2"/>
            <p:cNvSpPr/>
            <p:nvPr/>
          </p:nvSpPr>
          <p:spPr>
            <a:xfrm>
              <a:off x="456210" y="990861"/>
              <a:ext cx="720558" cy="720558"/>
            </a:xfrm>
            <a:prstGeom prst="ellipse">
              <a:avLst/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2"/>
            <p:cNvSpPr/>
            <p:nvPr/>
          </p:nvSpPr>
          <p:spPr>
            <a:xfrm>
              <a:off x="1038640" y="1955308"/>
              <a:ext cx="7709973" cy="603159"/>
            </a:xfrm>
            <a:prstGeom prst="rect">
              <a:avLst/>
            </a:prstGeom>
            <a:solidFill>
              <a:srgbClr val="DDEAF6"/>
            </a:solidFill>
            <a:ln cap="flat" cmpd="sng" w="9525">
              <a:solidFill>
                <a:srgbClr val="BBD6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2"/>
            <p:cNvSpPr txBox="1"/>
            <p:nvPr/>
          </p:nvSpPr>
          <p:spPr>
            <a:xfrm>
              <a:off x="1038640" y="1955308"/>
              <a:ext cx="7709973" cy="60315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550" spcFirstLastPara="1" rIns="45700" wrap="square" tIns="45700">
              <a:noAutofit/>
            </a:bodyPr>
            <a:lstStyle/>
            <a:p>
              <a:pPr indent="0" lvl="0" marL="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Невыполнение обязанностей перед жильцами и непредставление отчетности о деятельности, отсутствие обратной связи с собственниками квартир</a:t>
              </a:r>
              <a:endParaRPr b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437" name="Google Shape;437;p2"/>
            <p:cNvSpPr/>
            <p:nvPr/>
          </p:nvSpPr>
          <p:spPr>
            <a:xfrm>
              <a:off x="582988" y="1916503"/>
              <a:ext cx="720558" cy="720558"/>
            </a:xfrm>
            <a:prstGeom prst="ellipse">
              <a:avLst/>
            </a:prstGeom>
            <a:blipFill rotWithShape="1">
              <a:blip r:embed="rId5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2"/>
            <p:cNvSpPr/>
            <p:nvPr/>
          </p:nvSpPr>
          <p:spPr>
            <a:xfrm>
              <a:off x="889058" y="2813678"/>
              <a:ext cx="7836751" cy="834902"/>
            </a:xfrm>
            <a:prstGeom prst="rect">
              <a:avLst/>
            </a:prstGeom>
            <a:solidFill>
              <a:srgbClr val="DDEAF6"/>
            </a:solidFill>
            <a:ln cap="flat" cmpd="sng" w="9525">
              <a:solidFill>
                <a:srgbClr val="BBD6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2"/>
            <p:cNvSpPr txBox="1"/>
            <p:nvPr/>
          </p:nvSpPr>
          <p:spPr>
            <a:xfrm>
              <a:off x="889058" y="2813678"/>
              <a:ext cx="7836751" cy="8349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550" spcFirstLastPara="1" rIns="45700" wrap="square" tIns="45700">
              <a:noAutofit/>
            </a:bodyPr>
            <a:lstStyle/>
            <a:p>
              <a:pPr indent="0" lvl="0" marL="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Захват и продажа (сдача в аренду) общего имущества объекта кондоминиума без согласования общим собранием жильцов. Сокрытие данной информации для жильцов. Использование этих средств не на содержание данного МЖД</a:t>
              </a:r>
              <a:endParaRPr/>
            </a:p>
          </p:txBody>
        </p:sp>
        <p:sp>
          <p:nvSpPr>
            <p:cNvPr id="440" name="Google Shape;440;p2"/>
            <p:cNvSpPr/>
            <p:nvPr/>
          </p:nvSpPr>
          <p:spPr>
            <a:xfrm>
              <a:off x="456210" y="2834967"/>
              <a:ext cx="720558" cy="720558"/>
            </a:xfrm>
            <a:prstGeom prst="ellipse">
              <a:avLst/>
            </a:prstGeom>
            <a:blipFill rotWithShape="1">
              <a:blip r:embed="rId6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2"/>
            <p:cNvSpPr/>
            <p:nvPr/>
          </p:nvSpPr>
          <p:spPr>
            <a:xfrm>
              <a:off x="340272" y="3887846"/>
              <a:ext cx="8376120" cy="576446"/>
            </a:xfrm>
            <a:prstGeom prst="rect">
              <a:avLst/>
            </a:prstGeom>
            <a:solidFill>
              <a:srgbClr val="DDEAF6"/>
            </a:solidFill>
            <a:ln cap="flat" cmpd="sng" w="9525">
              <a:solidFill>
                <a:srgbClr val="BBD6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2"/>
            <p:cNvSpPr txBox="1"/>
            <p:nvPr/>
          </p:nvSpPr>
          <p:spPr>
            <a:xfrm>
              <a:off x="340272" y="3887846"/>
              <a:ext cx="8376120" cy="5764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55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262626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 Неудовлетворенность жильцов качеством обслуживания многоквартирного жилого дома. Нежелание органов управления работать открыто и прозрачно. </a:t>
              </a:r>
              <a:endParaRPr b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443" name="Google Shape;443;p2"/>
            <p:cNvSpPr/>
            <p:nvPr/>
          </p:nvSpPr>
          <p:spPr>
            <a:xfrm>
              <a:off x="43145" y="3792810"/>
              <a:ext cx="720558" cy="720558"/>
            </a:xfrm>
            <a:prstGeom prst="ellipse">
              <a:avLst/>
            </a:prstGeom>
            <a:blipFill rotWithShape="1">
              <a:blip r:embed="rId7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/>
            </a:gs>
            <a:gs pos="100000">
              <a:srgbClr val="FFFFFF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29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Google Shape;930;p20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t/>
            </a:r>
            <a:endParaRPr/>
          </a:p>
          <a:p>
            <a:pPr indent="-3810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</a:pPr>
            <a:r>
              <a:rPr lang="ru-RU" sz="4000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rPr>
              <a:t>СПАСИБО  ЗА  ВНИМАНИЕ!</a:t>
            </a:r>
            <a:endParaRPr/>
          </a:p>
        </p:txBody>
      </p:sp>
      <p:sp>
        <p:nvSpPr>
          <p:cNvPr id="931" name="Google Shape;931;p20"/>
          <p:cNvSpPr txBox="1"/>
          <p:nvPr>
            <p:ph idx="12" type="sldNum"/>
          </p:nvPr>
        </p:nvSpPr>
        <p:spPr>
          <a:xfrm>
            <a:off x="7019663" y="6477434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>
                <a:latin typeface="Arial"/>
                <a:ea typeface="Arial"/>
                <a:cs typeface="Arial"/>
                <a:sym typeface="Arial"/>
              </a:rPr>
              <a:t>20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3"/>
          <p:cNvSpPr txBox="1"/>
          <p:nvPr>
            <p:ph idx="12" type="sldNum"/>
          </p:nvPr>
        </p:nvSpPr>
        <p:spPr>
          <a:xfrm>
            <a:off x="7062788" y="623768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000"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3"/>
          <p:cNvSpPr/>
          <p:nvPr/>
        </p:nvSpPr>
        <p:spPr>
          <a:xfrm>
            <a:off x="15874" y="10738"/>
            <a:ext cx="9109075" cy="58477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6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ЗАКОН «О ВНЕСЕНИИ ИЗМЕНЕНИЙ И ДОПОЛНЕНИЙ В НЕКОТОРЫЕ ЗАКОНОДАТЕЛЬНЫЕ АКТЫ РК ПО ВОПРОСАМ ЖИЛИЩНО-КОММУНАЛЬНОГО ХОЗЯЙСТВА» </a:t>
            </a:r>
            <a:endParaRPr/>
          </a:p>
        </p:txBody>
      </p:sp>
      <p:sp>
        <p:nvSpPr>
          <p:cNvPr id="450" name="Google Shape;450;p3"/>
          <p:cNvSpPr/>
          <p:nvPr/>
        </p:nvSpPr>
        <p:spPr>
          <a:xfrm>
            <a:off x="107951" y="807509"/>
            <a:ext cx="8834438" cy="338554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600" u="none" cap="none" strike="noStrike">
                <a:solidFill>
                  <a:srgbClr val="0070C0"/>
                </a:solidFill>
                <a:latin typeface="Arial Narrow"/>
                <a:ea typeface="Arial Narrow"/>
                <a:cs typeface="Arial Narrow"/>
                <a:sym typeface="Arial Narrow"/>
              </a:rPr>
              <a:t>Подписан 26 декабря 2019 года / опубликован 27 декабря 2019 года / вступил в силу 7 января 2020 года</a:t>
            </a:r>
            <a:endParaRPr b="1" i="0" sz="1600" u="none" cap="none" strike="noStrike">
              <a:solidFill>
                <a:srgbClr val="0070C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451" name="Google Shape;451;p3"/>
          <p:cNvSpPr/>
          <p:nvPr/>
        </p:nvSpPr>
        <p:spPr>
          <a:xfrm>
            <a:off x="107950" y="1380993"/>
            <a:ext cx="8834438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600" u="none" cap="none" strike="noStrike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КЛЮЧЕВЫЕ НАПРАВЛЕНИЯ ЗАКОНА</a:t>
            </a:r>
            <a:endParaRPr b="1" i="0" sz="1600" u="none" cap="none" strike="noStrike">
              <a:solidFill>
                <a:schemeClr val="dk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grpSp>
        <p:nvGrpSpPr>
          <p:cNvPr id="452" name="Google Shape;452;p3"/>
          <p:cNvGrpSpPr/>
          <p:nvPr/>
        </p:nvGrpSpPr>
        <p:grpSpPr>
          <a:xfrm>
            <a:off x="-5152762" y="928090"/>
            <a:ext cx="13994058" cy="6206774"/>
            <a:chOff x="-5260712" y="-798337"/>
            <a:chExt cx="13994058" cy="6206774"/>
          </a:xfrm>
        </p:grpSpPr>
        <p:sp>
          <p:nvSpPr>
            <p:cNvPr id="453" name="Google Shape;453;p3"/>
            <p:cNvSpPr/>
            <p:nvPr/>
          </p:nvSpPr>
          <p:spPr>
            <a:xfrm>
              <a:off x="-5260712" y="-798337"/>
              <a:ext cx="6206774" cy="6206774"/>
            </a:xfrm>
            <a:prstGeom prst="blockArc">
              <a:avLst>
                <a:gd fmla="val 18900000" name="adj1"/>
                <a:gd fmla="val 2700000" name="adj2"/>
                <a:gd fmla="val 348" name="adj3"/>
              </a:avLst>
            </a:prstGeom>
            <a:noFill/>
            <a:ln cap="flat" cmpd="sng" w="12700">
              <a:solidFill>
                <a:srgbClr val="487AA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3"/>
            <p:cNvSpPr/>
            <p:nvPr/>
          </p:nvSpPr>
          <p:spPr>
            <a:xfrm>
              <a:off x="473424" y="185947"/>
              <a:ext cx="8249816" cy="726455"/>
            </a:xfrm>
            <a:prstGeom prst="rect">
              <a:avLst/>
            </a:prstGeom>
            <a:solidFill>
              <a:srgbClr val="DDEAF6"/>
            </a:solidFill>
            <a:ln cap="flat" cmpd="sng" w="9525">
              <a:solidFill>
                <a:srgbClr val="BBD6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3"/>
            <p:cNvSpPr txBox="1"/>
            <p:nvPr/>
          </p:nvSpPr>
          <p:spPr>
            <a:xfrm>
              <a:off x="473424" y="185947"/>
              <a:ext cx="8249816" cy="72645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55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262626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урегулирование деятельности органов управления путем создания новой формы некоммерческой организации «объединение собственников имущества» по принципу «один дом - одно объединение - один счёт».</a:t>
              </a:r>
              <a:endParaRPr b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456" name="Google Shape;456;p3"/>
            <p:cNvSpPr/>
            <p:nvPr/>
          </p:nvSpPr>
          <p:spPr>
            <a:xfrm>
              <a:off x="26192" y="87478"/>
              <a:ext cx="720558" cy="720558"/>
            </a:xfrm>
            <a:prstGeom prst="ellipse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3"/>
            <p:cNvSpPr/>
            <p:nvPr/>
          </p:nvSpPr>
          <p:spPr>
            <a:xfrm>
              <a:off x="894909" y="1110317"/>
              <a:ext cx="7836751" cy="576446"/>
            </a:xfrm>
            <a:prstGeom prst="rect">
              <a:avLst/>
            </a:prstGeom>
            <a:solidFill>
              <a:srgbClr val="DDEAF6"/>
            </a:solidFill>
            <a:ln cap="flat" cmpd="sng" w="9525">
              <a:solidFill>
                <a:srgbClr val="BBD6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3"/>
            <p:cNvSpPr txBox="1"/>
            <p:nvPr/>
          </p:nvSpPr>
          <p:spPr>
            <a:xfrm>
              <a:off x="894909" y="1110317"/>
              <a:ext cx="7836751" cy="5764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55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внедрение нового механизма проведения капитального ремонта общего имущества объекта кондоминиума.</a:t>
              </a:r>
              <a:endParaRPr/>
            </a:p>
          </p:txBody>
        </p:sp>
        <p:sp>
          <p:nvSpPr>
            <p:cNvPr id="459" name="Google Shape;459;p3"/>
            <p:cNvSpPr/>
            <p:nvPr/>
          </p:nvSpPr>
          <p:spPr>
            <a:xfrm>
              <a:off x="439257" y="990861"/>
              <a:ext cx="720558" cy="720558"/>
            </a:xfrm>
            <a:prstGeom prst="ellipse">
              <a:avLst/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3"/>
            <p:cNvSpPr/>
            <p:nvPr/>
          </p:nvSpPr>
          <p:spPr>
            <a:xfrm>
              <a:off x="1021686" y="1925517"/>
              <a:ext cx="7709973" cy="917991"/>
            </a:xfrm>
            <a:prstGeom prst="rect">
              <a:avLst/>
            </a:prstGeom>
            <a:solidFill>
              <a:srgbClr val="DDEAF6"/>
            </a:solidFill>
            <a:ln cap="flat" cmpd="sng" w="9525">
              <a:solidFill>
                <a:srgbClr val="BBD6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3"/>
            <p:cNvSpPr txBox="1"/>
            <p:nvPr/>
          </p:nvSpPr>
          <p:spPr>
            <a:xfrm>
              <a:off x="1021686" y="1925517"/>
              <a:ext cx="7709973" cy="9179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550" spcFirstLastPara="1" rIns="45700" wrap="square" tIns="45700">
              <a:noAutofit/>
            </a:bodyPr>
            <a:lstStyle/>
            <a:p>
              <a:pPr indent="0" lvl="0" marL="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повышение прозрачности деятельности органов управления и обеспечения контроля со стороны собственников помещений за органом управления объектами кондоминиумов, также улучшение взаимодействия между субъектами жилищных правоотношений.</a:t>
              </a:r>
              <a:endParaRPr/>
            </a:p>
          </p:txBody>
        </p:sp>
        <p:sp>
          <p:nvSpPr>
            <p:cNvPr id="462" name="Google Shape;462;p3"/>
            <p:cNvSpPr/>
            <p:nvPr/>
          </p:nvSpPr>
          <p:spPr>
            <a:xfrm>
              <a:off x="566035" y="1916503"/>
              <a:ext cx="720558" cy="720558"/>
            </a:xfrm>
            <a:prstGeom prst="ellipse">
              <a:avLst/>
            </a:prstGeom>
            <a:blipFill rotWithShape="1">
              <a:blip r:embed="rId5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3"/>
            <p:cNvSpPr/>
            <p:nvPr/>
          </p:nvSpPr>
          <p:spPr>
            <a:xfrm>
              <a:off x="894909" y="3065559"/>
              <a:ext cx="7836751" cy="543848"/>
            </a:xfrm>
            <a:prstGeom prst="rect">
              <a:avLst/>
            </a:prstGeom>
            <a:solidFill>
              <a:srgbClr val="DDEAF6"/>
            </a:solidFill>
            <a:ln cap="flat" cmpd="sng" w="9525">
              <a:solidFill>
                <a:srgbClr val="BBD6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3"/>
            <p:cNvSpPr txBox="1"/>
            <p:nvPr/>
          </p:nvSpPr>
          <p:spPr>
            <a:xfrm>
              <a:off x="894909" y="3065559"/>
              <a:ext cx="7836751" cy="5438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550" spcFirstLastPara="1" rIns="45700" wrap="square" tIns="45700">
              <a:noAutofit/>
            </a:bodyPr>
            <a:lstStyle/>
            <a:p>
              <a:pPr indent="0" lvl="0" marL="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chemeClr val="lt1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обеспечение безопасной эксплуатации опасных технических устройств, объектов газа и газоснабжения на объектах социальной инфраструктуры.</a:t>
              </a:r>
              <a:endParaRPr/>
            </a:p>
          </p:txBody>
        </p:sp>
        <p:sp>
          <p:nvSpPr>
            <p:cNvPr id="465" name="Google Shape;465;p3"/>
            <p:cNvSpPr/>
            <p:nvPr/>
          </p:nvSpPr>
          <p:spPr>
            <a:xfrm>
              <a:off x="439257" y="2834967"/>
              <a:ext cx="720558" cy="720558"/>
            </a:xfrm>
            <a:prstGeom prst="ellipse">
              <a:avLst/>
            </a:prstGeom>
            <a:blipFill rotWithShape="1">
              <a:blip r:embed="rId6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3"/>
            <p:cNvSpPr/>
            <p:nvPr/>
          </p:nvSpPr>
          <p:spPr>
            <a:xfrm>
              <a:off x="289412" y="3802762"/>
              <a:ext cx="8443934" cy="576446"/>
            </a:xfrm>
            <a:prstGeom prst="rect">
              <a:avLst/>
            </a:prstGeom>
            <a:solidFill>
              <a:srgbClr val="DDEAF6"/>
            </a:solidFill>
            <a:ln cap="flat" cmpd="sng" w="9525">
              <a:solidFill>
                <a:srgbClr val="BBD6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3"/>
            <p:cNvSpPr txBox="1"/>
            <p:nvPr/>
          </p:nvSpPr>
          <p:spPr>
            <a:xfrm>
              <a:off x="289412" y="3802762"/>
              <a:ext cx="8443934" cy="5764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55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800" u="none" cap="none" strike="noStrike">
                  <a:solidFill>
                    <a:srgbClr val="262626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совершенствование деятельности жилищно-строительных и жилищных кооперативов. </a:t>
              </a:r>
              <a:endParaRPr b="0" i="0" sz="1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468" name="Google Shape;468;p3"/>
            <p:cNvSpPr/>
            <p:nvPr/>
          </p:nvSpPr>
          <p:spPr>
            <a:xfrm>
              <a:off x="26192" y="3792810"/>
              <a:ext cx="720558" cy="720558"/>
            </a:xfrm>
            <a:prstGeom prst="ellipse">
              <a:avLst/>
            </a:prstGeom>
            <a:blipFill rotWithShape="1">
              <a:blip r:embed="rId7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imple house icon - Transparent PNG &amp; SVG vector file" id="473" name="Google Shape;47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4191" y="2746889"/>
            <a:ext cx="797018" cy="59791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imple house icon - Transparent PNG &amp; SVG vector file" id="474" name="Google Shape;47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4191" y="2064050"/>
            <a:ext cx="797018" cy="59791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imple house icon - Transparent PNG &amp; SVG vector file" id="475" name="Google Shape;47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4191" y="1450408"/>
            <a:ext cx="797018" cy="59791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6" name="Google Shape;476;p4"/>
          <p:cNvCxnSpPr/>
          <p:nvPr/>
        </p:nvCxnSpPr>
        <p:spPr>
          <a:xfrm>
            <a:off x="1545685" y="1885860"/>
            <a:ext cx="720080" cy="324120"/>
          </a:xfrm>
          <a:prstGeom prst="straightConnector1">
            <a:avLst/>
          </a:prstGeom>
          <a:noFill/>
          <a:ln cap="flat" cmpd="sng" w="19050">
            <a:solidFill>
              <a:srgbClr val="4A7DBA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477" name="Google Shape;477;p4"/>
          <p:cNvCxnSpPr/>
          <p:nvPr/>
        </p:nvCxnSpPr>
        <p:spPr>
          <a:xfrm>
            <a:off x="1428749" y="2572403"/>
            <a:ext cx="953954" cy="7490"/>
          </a:xfrm>
          <a:prstGeom prst="straightConnector1">
            <a:avLst/>
          </a:prstGeom>
          <a:noFill/>
          <a:ln cap="flat" cmpd="sng" w="19050">
            <a:solidFill>
              <a:srgbClr val="4A7DBA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478" name="Google Shape;478;p4"/>
          <p:cNvCxnSpPr/>
          <p:nvPr/>
        </p:nvCxnSpPr>
        <p:spPr>
          <a:xfrm flipH="1" rot="10800000">
            <a:off x="1581689" y="2771832"/>
            <a:ext cx="648072" cy="338911"/>
          </a:xfrm>
          <a:prstGeom prst="straightConnector1">
            <a:avLst/>
          </a:prstGeom>
          <a:noFill/>
          <a:ln cap="flat" cmpd="sng" w="19050">
            <a:solidFill>
              <a:srgbClr val="4A7DBA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479" name="Google Shape;479;p4"/>
          <p:cNvSpPr txBox="1"/>
          <p:nvPr/>
        </p:nvSpPr>
        <p:spPr>
          <a:xfrm>
            <a:off x="552383" y="1173336"/>
            <a:ext cx="60625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350" u="none" cap="none" strike="noStrike">
                <a:solidFill>
                  <a:srgbClr val="205867"/>
                </a:solidFill>
                <a:latin typeface="Arial"/>
                <a:ea typeface="Arial"/>
                <a:cs typeface="Arial"/>
                <a:sym typeface="Arial"/>
              </a:rPr>
              <a:t>МЖД</a:t>
            </a:r>
            <a:endParaRPr b="1" i="0" sz="1350" u="none" cap="none" strike="noStrike">
              <a:solidFill>
                <a:srgbClr val="20586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4"/>
          <p:cNvSpPr txBox="1"/>
          <p:nvPr/>
        </p:nvSpPr>
        <p:spPr>
          <a:xfrm>
            <a:off x="1428788" y="2323219"/>
            <a:ext cx="997389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Сбор денег</a:t>
            </a:r>
            <a:endParaRPr/>
          </a:p>
        </p:txBody>
      </p:sp>
      <p:sp>
        <p:nvSpPr>
          <p:cNvPr id="481" name="Google Shape;481;p4"/>
          <p:cNvSpPr/>
          <p:nvPr/>
        </p:nvSpPr>
        <p:spPr>
          <a:xfrm>
            <a:off x="2479811" y="2064050"/>
            <a:ext cx="1066319" cy="940539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1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КСК</a:t>
            </a:r>
            <a:endParaRPr b="0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2" name="Google Shape;482;p4"/>
          <p:cNvSpPr txBox="1"/>
          <p:nvPr/>
        </p:nvSpPr>
        <p:spPr>
          <a:xfrm>
            <a:off x="3599766" y="1884195"/>
            <a:ext cx="3954609" cy="13388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14363" lvl="0" marL="21436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Char char="•"/>
            </a:pPr>
            <a:r>
              <a:rPr b="0" i="0" lang="ru-RU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имеет один счет на обслуживаемые дома;</a:t>
            </a:r>
            <a:endParaRPr/>
          </a:p>
          <a:p>
            <a:pPr indent="-214363" lvl="0" marL="21436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Char char="•"/>
            </a:pPr>
            <a:r>
              <a:rPr b="0" i="0" lang="ru-RU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сам выступает заказчиком;</a:t>
            </a:r>
            <a:endParaRPr/>
          </a:p>
          <a:p>
            <a:pPr indent="-214363" lvl="0" marL="21436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Char char="•"/>
            </a:pPr>
            <a:r>
              <a:rPr b="0" i="0" lang="ru-RU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сам проводит работы;</a:t>
            </a:r>
            <a:endParaRPr/>
          </a:p>
          <a:p>
            <a:pPr indent="-214363" lvl="0" marL="21436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Char char="•"/>
            </a:pPr>
            <a:r>
              <a:rPr b="0" i="0" lang="ru-RU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сам оценивает и принимает работы;</a:t>
            </a:r>
            <a:endParaRPr/>
          </a:p>
          <a:p>
            <a:pPr indent="-214363" lvl="0" marL="21436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Char char="•"/>
            </a:pPr>
            <a:r>
              <a:rPr b="0" i="0" lang="ru-RU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сам производит оплату выполненных работ.</a:t>
            </a:r>
            <a:endParaRPr/>
          </a:p>
          <a:p>
            <a:pPr indent="-128638" lvl="0" marL="21436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Simple house icon - Transparent PNG &amp; SVG vector file" id="483" name="Google Shape;48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4191" y="4913577"/>
            <a:ext cx="797018" cy="597919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4"/>
          <p:cNvSpPr/>
          <p:nvPr/>
        </p:nvSpPr>
        <p:spPr>
          <a:xfrm>
            <a:off x="2479811" y="4773519"/>
            <a:ext cx="1066319" cy="846573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1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ОСИ</a:t>
            </a:r>
            <a:endParaRPr b="0" i="0" sz="135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85" name="Google Shape;485;p4"/>
          <p:cNvCxnSpPr/>
          <p:nvPr/>
        </p:nvCxnSpPr>
        <p:spPr>
          <a:xfrm>
            <a:off x="1442770" y="5270812"/>
            <a:ext cx="925910" cy="998"/>
          </a:xfrm>
          <a:prstGeom prst="straightConnector1">
            <a:avLst/>
          </a:prstGeom>
          <a:noFill/>
          <a:ln cap="flat" cmpd="sng" w="19050">
            <a:solidFill>
              <a:srgbClr val="4A7DBA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486" name="Google Shape;486;p4"/>
          <p:cNvSpPr txBox="1"/>
          <p:nvPr/>
        </p:nvSpPr>
        <p:spPr>
          <a:xfrm>
            <a:off x="3599766" y="4773519"/>
            <a:ext cx="5455316" cy="11310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14363" lvl="0" marL="21436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Char char="•"/>
            </a:pPr>
            <a:r>
              <a:rPr b="0" i="0" lang="ru-RU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 каждый дом создается одно объединение и счет;</a:t>
            </a:r>
            <a:endParaRPr/>
          </a:p>
          <a:p>
            <a:pPr indent="-214363" lvl="0" marL="21436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Char char="•"/>
            </a:pPr>
            <a:r>
              <a:rPr b="0" i="0" lang="ru-RU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выступает заказчиком работ;</a:t>
            </a:r>
            <a:endParaRPr/>
          </a:p>
          <a:p>
            <a:pPr indent="-214363" lvl="0" marL="21436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Char char="•"/>
            </a:pPr>
            <a:r>
              <a:rPr b="0" i="0" lang="ru-RU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оценивает и принимает работы от подрядчиков;</a:t>
            </a:r>
            <a:endParaRPr/>
          </a:p>
          <a:p>
            <a:pPr indent="-214363" lvl="0" marL="21436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Char char="•"/>
            </a:pPr>
            <a:r>
              <a:rPr b="0" i="0" lang="ru-RU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оплачивает за услуги подрядчиков согласно актам;</a:t>
            </a:r>
            <a:endParaRPr/>
          </a:p>
          <a:p>
            <a:pPr indent="-214363" lvl="0" marL="214363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Char char="•"/>
            </a:pPr>
            <a:r>
              <a:rPr b="0" i="0" lang="ru-RU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накопление средств на кап. ремонт на каждый дом   отдельно.</a:t>
            </a:r>
            <a:endParaRPr/>
          </a:p>
        </p:txBody>
      </p:sp>
      <p:sp>
        <p:nvSpPr>
          <p:cNvPr id="487" name="Google Shape;487;p4"/>
          <p:cNvSpPr txBox="1"/>
          <p:nvPr/>
        </p:nvSpPr>
        <p:spPr>
          <a:xfrm>
            <a:off x="1380625" y="5035157"/>
            <a:ext cx="10502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Сбор  денег</a:t>
            </a:r>
            <a:endParaRPr/>
          </a:p>
        </p:txBody>
      </p:sp>
      <p:sp>
        <p:nvSpPr>
          <p:cNvPr id="488" name="Google Shape;488;p4"/>
          <p:cNvSpPr txBox="1"/>
          <p:nvPr/>
        </p:nvSpPr>
        <p:spPr>
          <a:xfrm>
            <a:off x="551179" y="4648013"/>
            <a:ext cx="609462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350" u="none" cap="none" strike="noStrike">
                <a:solidFill>
                  <a:srgbClr val="205867"/>
                </a:solidFill>
                <a:latin typeface="Arial"/>
                <a:ea typeface="Arial"/>
                <a:cs typeface="Arial"/>
                <a:sym typeface="Arial"/>
              </a:rPr>
              <a:t>МЖД</a:t>
            </a:r>
            <a:endParaRPr b="1" i="0" sz="1350" u="none" cap="none" strike="noStrike">
              <a:solidFill>
                <a:srgbClr val="20586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4"/>
          <p:cNvSpPr txBox="1"/>
          <p:nvPr/>
        </p:nvSpPr>
        <p:spPr>
          <a:xfrm>
            <a:off x="192833" y="944725"/>
            <a:ext cx="8779763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РАНЕЕ ДЕЙСТВОВАВШИЙ МЕХАНИЗМ</a:t>
            </a:r>
            <a:endParaRPr/>
          </a:p>
        </p:txBody>
      </p:sp>
      <p:sp>
        <p:nvSpPr>
          <p:cNvPr id="490" name="Google Shape;490;p4"/>
          <p:cNvSpPr txBox="1"/>
          <p:nvPr/>
        </p:nvSpPr>
        <p:spPr>
          <a:xfrm>
            <a:off x="62756" y="4260282"/>
            <a:ext cx="8779763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100" u="none" cap="none" strike="noStrike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ПРИНЯТЫЙ МЕХАНИЗМ</a:t>
            </a:r>
            <a:endParaRPr/>
          </a:p>
        </p:txBody>
      </p:sp>
      <p:sp>
        <p:nvSpPr>
          <p:cNvPr id="491" name="Google Shape;491;p4"/>
          <p:cNvSpPr txBox="1"/>
          <p:nvPr>
            <p:ph idx="12" type="sldNum"/>
          </p:nvPr>
        </p:nvSpPr>
        <p:spPr>
          <a:xfrm>
            <a:off x="6853845" y="6375299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50" lIns="121900" spcFirstLastPara="1" rIns="121900" wrap="square" tIns="6095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latin typeface="Calibri"/>
                <a:ea typeface="Calibri"/>
                <a:cs typeface="Calibri"/>
                <a:sym typeface="Calibri"/>
              </a:rPr>
              <a:t>4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2" name="Google Shape;492;p4"/>
          <p:cNvSpPr/>
          <p:nvPr/>
        </p:nvSpPr>
        <p:spPr>
          <a:xfrm>
            <a:off x="0" y="-2442"/>
            <a:ext cx="9144000" cy="33855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600" u="none" cap="none" strike="noStrik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СРАВНЕНИЕ  ФОРМ  УПРАВЛЕНИЯ  МНОГОКВАРТИРНЫМИ  ЖИЛЫМИ  ДОМАМИ</a:t>
            </a:r>
            <a:endParaRPr/>
          </a:p>
        </p:txBody>
      </p:sp>
      <p:pic>
        <p:nvPicPr>
          <p:cNvPr id="493" name="Google Shape;493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9555" y="3413580"/>
            <a:ext cx="798645" cy="597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Google Shape;494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699113">
            <a:off x="1581689" y="3195177"/>
            <a:ext cx="759738" cy="4472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5"/>
          <p:cNvSpPr txBox="1"/>
          <p:nvPr>
            <p:ph idx="12" type="sldNum"/>
          </p:nvPr>
        </p:nvSpPr>
        <p:spPr>
          <a:xfrm>
            <a:off x="6953250" y="6398532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000"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00" name="Google Shape;500;p5"/>
          <p:cNvGraphicFramePr/>
          <p:nvPr/>
        </p:nvGraphicFramePr>
        <p:xfrm>
          <a:off x="219349" y="4495800"/>
          <a:ext cx="4378051" cy="2032000"/>
        </p:xfrm>
        <a:graphic>
          <a:graphicData uri="http://schemas.openxmlformats.org/drawingml/2006/chart">
            <c:chart r:id="rId3"/>
          </a:graphicData>
        </a:graphic>
      </p:graphicFrame>
      <p:sp>
        <p:nvSpPr>
          <p:cNvPr id="501" name="Google Shape;501;p5"/>
          <p:cNvSpPr/>
          <p:nvPr/>
        </p:nvSpPr>
        <p:spPr>
          <a:xfrm>
            <a:off x="0" y="5871"/>
            <a:ext cx="9144000" cy="33855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6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ФОРМЫ  УПРАВЛЕНИЯ  МНОГОКВАРТИРНЫМ  ЖИЛЫМ  ДОМОМ</a:t>
            </a:r>
            <a:endParaRPr b="1" i="0" sz="1600" u="none" cap="none" strike="noStrik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02" name="Google Shape;502;p5"/>
          <p:cNvSpPr/>
          <p:nvPr/>
        </p:nvSpPr>
        <p:spPr>
          <a:xfrm>
            <a:off x="31506" y="6164425"/>
            <a:ext cx="4575419" cy="550549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rgbClr val="0070C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ДЕЙСТВУЮТ – </a:t>
            </a:r>
            <a:r>
              <a:rPr b="1" i="0" lang="ru-RU" sz="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7 780 </a:t>
            </a:r>
            <a:r>
              <a:rPr b="1" i="0" lang="ru-RU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ЮРИДИЧЕСКИХ ЛИЦ ПО УПРАВЛЕНИЮ И СОДЕРЖАНИЮ МЖД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5 000 МЖД ДО 20 КВАРТИР </a:t>
            </a:r>
            <a:r>
              <a:rPr b="1" i="0" lang="ru-RU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РАБОТАЮТ БЕЗ ОБРАЗОВАНИЯ ЮРИДИЧЕСКОГО ЛИЦА</a:t>
            </a:r>
            <a:endParaRPr/>
          </a:p>
        </p:txBody>
      </p:sp>
      <p:sp>
        <p:nvSpPr>
          <p:cNvPr id="503" name="Google Shape;503;p5"/>
          <p:cNvSpPr/>
          <p:nvPr/>
        </p:nvSpPr>
        <p:spPr>
          <a:xfrm>
            <a:off x="219349" y="446779"/>
            <a:ext cx="4124350" cy="389613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Ранее действовавшие формы управления</a:t>
            </a:r>
            <a:endParaRPr/>
          </a:p>
        </p:txBody>
      </p:sp>
      <p:sp>
        <p:nvSpPr>
          <p:cNvPr id="504" name="Google Shape;504;p5"/>
          <p:cNvSpPr/>
          <p:nvPr/>
        </p:nvSpPr>
        <p:spPr>
          <a:xfrm>
            <a:off x="4840518" y="461904"/>
            <a:ext cx="4124350" cy="389613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Новые формы управления</a:t>
            </a:r>
            <a:endParaRPr/>
          </a:p>
        </p:txBody>
      </p:sp>
      <p:cxnSp>
        <p:nvCxnSpPr>
          <p:cNvPr id="505" name="Google Shape;505;p5"/>
          <p:cNvCxnSpPr/>
          <p:nvPr/>
        </p:nvCxnSpPr>
        <p:spPr>
          <a:xfrm>
            <a:off x="4586817" y="446779"/>
            <a:ext cx="10583" cy="5556088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506" name="Google Shape;506;p5"/>
          <p:cNvSpPr/>
          <p:nvPr/>
        </p:nvSpPr>
        <p:spPr>
          <a:xfrm>
            <a:off x="219349" y="930433"/>
            <a:ext cx="4124350" cy="3565367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rgbClr val="0070C0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b="1" i="0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Непосредственное совместное управление всеми собственниками, если их количество </a:t>
            </a:r>
            <a:r>
              <a:rPr b="1" i="0" lang="ru-RU" sz="1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не превышает двадцати;</a:t>
            </a:r>
            <a:endParaRPr/>
          </a:p>
          <a:p>
            <a:pPr indent="-342900" lvl="0" marL="34290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b="1" i="0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Кооператив собственников помещений (квартир);</a:t>
            </a:r>
            <a:endParaRPr/>
          </a:p>
          <a:p>
            <a:pPr indent="-342900" lvl="0" marL="34290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b="1" i="0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Управление объектом кондоминиума третьими (сторонними) лицами: выборными или наемными физическими лицами- управляющими жилыми домами (менеджерами) или юридическими лицами;</a:t>
            </a:r>
            <a:endParaRPr/>
          </a:p>
          <a:p>
            <a:pPr indent="-342900" lvl="0" marL="34290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b="1" i="0" lang="ru-RU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иные формы, не противоречащие законодательству РК</a:t>
            </a:r>
            <a:endParaRPr/>
          </a:p>
        </p:txBody>
      </p:sp>
      <p:sp>
        <p:nvSpPr>
          <p:cNvPr id="507" name="Google Shape;507;p5"/>
          <p:cNvSpPr/>
          <p:nvPr/>
        </p:nvSpPr>
        <p:spPr>
          <a:xfrm>
            <a:off x="4840518" y="930433"/>
            <a:ext cx="4124350" cy="3565367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rgbClr val="0070C0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Arial"/>
              <a:buAutoNum type="arabicPeriod"/>
            </a:pPr>
            <a:r>
              <a:rPr b="1" i="0" lang="ru-RU" sz="1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Объединение собственников имущества (ОСИ) </a:t>
            </a:r>
            <a:endParaRPr/>
          </a:p>
          <a:p>
            <a:pPr indent="-241300" lvl="0" marL="34290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t/>
            </a:r>
            <a:endParaRPr b="1" i="0" sz="16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Arial"/>
              <a:buAutoNum type="arabicPeriod"/>
            </a:pPr>
            <a:r>
              <a:rPr b="1" i="0" lang="ru-RU" sz="1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Простое товарищество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8" name="Google Shape;508;p5"/>
          <p:cNvSpPr txBox="1"/>
          <p:nvPr/>
        </p:nvSpPr>
        <p:spPr>
          <a:xfrm>
            <a:off x="5079999" y="4642102"/>
            <a:ext cx="3775377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многоквартирных жилых домах, расположенных </a:t>
            </a:r>
            <a:r>
              <a:rPr b="1" i="1" lang="ru-RU" sz="1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на едином фундаменте либо имеющих единые общедомовые  инженерные системы</a:t>
            </a:r>
            <a:r>
              <a:rPr b="1" i="1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собственники квартир, нежилых помещений вправе создать </a:t>
            </a:r>
            <a:r>
              <a:rPr b="1" i="1" lang="ru-RU" sz="1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одно объединение собственником имущества или простое товарищество </a:t>
            </a:r>
            <a:r>
              <a:rPr b="1" i="1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 согласии более двух третей собственников квартир, нежилых помещений каждого многоквартирного жилого дома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FF">
                <a:alpha val="32941"/>
              </a:srgbClr>
            </a:gs>
            <a:gs pos="100000">
              <a:srgbClr val="FFFFFF">
                <a:alpha val="32941"/>
              </a:srgbClr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6"/>
          <p:cNvSpPr/>
          <p:nvPr/>
        </p:nvSpPr>
        <p:spPr>
          <a:xfrm>
            <a:off x="0" y="14184"/>
            <a:ext cx="9144000" cy="33855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6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ГОСУДАРСТВЕННАЯ  РЕГИСТРАЦИЯ  ОБЪЕКТА КОНДОМИНИУМА</a:t>
            </a:r>
            <a:endParaRPr b="1" i="0" sz="1600" u="none" cap="none" strike="noStrik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15" name="Google Shape;515;p6"/>
          <p:cNvSpPr txBox="1"/>
          <p:nvPr/>
        </p:nvSpPr>
        <p:spPr>
          <a:xfrm>
            <a:off x="0" y="1904174"/>
            <a:ext cx="2089050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Инициативная группа, не менее двух собственников на основании решения собрания</a:t>
            </a:r>
            <a:endParaRPr/>
          </a:p>
        </p:txBody>
      </p:sp>
      <p:sp>
        <p:nvSpPr>
          <p:cNvPr id="516" name="Google Shape;516;p6"/>
          <p:cNvSpPr/>
          <p:nvPr/>
        </p:nvSpPr>
        <p:spPr>
          <a:xfrm>
            <a:off x="2389086" y="457093"/>
            <a:ext cx="4124350" cy="389613"/>
          </a:xfrm>
          <a:prstGeom prst="roundRect">
            <a:avLst>
              <a:gd fmla="val 16667" name="adj"/>
            </a:avLst>
          </a:prstGeom>
          <a:solidFill>
            <a:srgbClr val="F7CAA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 ФУНКЦИОНИРУЮЩИМ МЖД</a:t>
            </a:r>
            <a:endParaRPr/>
          </a:p>
        </p:txBody>
      </p:sp>
      <p:sp>
        <p:nvSpPr>
          <p:cNvPr id="517" name="Google Shape;517;p6"/>
          <p:cNvSpPr/>
          <p:nvPr/>
        </p:nvSpPr>
        <p:spPr>
          <a:xfrm>
            <a:off x="2476393" y="3883403"/>
            <a:ext cx="4124350" cy="389613"/>
          </a:xfrm>
          <a:prstGeom prst="roundRect">
            <a:avLst>
              <a:gd fmla="val 16667" name="adj"/>
            </a:avLst>
          </a:prstGeom>
          <a:solidFill>
            <a:srgbClr val="F7CAA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 НОВЫМ МЖД</a:t>
            </a:r>
            <a:endParaRPr/>
          </a:p>
        </p:txBody>
      </p:sp>
      <p:pic>
        <p:nvPicPr>
          <p:cNvPr id="518" name="Google Shape;51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2656" y="1354005"/>
            <a:ext cx="394409" cy="562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9" name="Google Shape;51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4874" y="1330999"/>
            <a:ext cx="420402" cy="599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20" name="Google Shape;520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25617" y="1072794"/>
            <a:ext cx="1044655" cy="1992332"/>
          </a:xfrm>
          <a:prstGeom prst="rect">
            <a:avLst/>
          </a:prstGeom>
          <a:noFill/>
          <a:ln>
            <a:noFill/>
          </a:ln>
        </p:spPr>
      </p:pic>
      <p:sp>
        <p:nvSpPr>
          <p:cNvPr id="521" name="Google Shape;521;p6"/>
          <p:cNvSpPr/>
          <p:nvPr/>
        </p:nvSpPr>
        <p:spPr>
          <a:xfrm>
            <a:off x="2309010" y="1920474"/>
            <a:ext cx="923170" cy="32385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2" name="Google Shape;522;p6"/>
          <p:cNvSpPr txBox="1"/>
          <p:nvPr/>
        </p:nvSpPr>
        <p:spPr>
          <a:xfrm>
            <a:off x="1451538" y="1273458"/>
            <a:ext cx="208905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Заявление в ЦОН</a:t>
            </a:r>
            <a:endParaRPr/>
          </a:p>
        </p:txBody>
      </p:sp>
      <p:sp>
        <p:nvSpPr>
          <p:cNvPr id="523" name="Google Shape;523;p6"/>
          <p:cNvSpPr/>
          <p:nvPr/>
        </p:nvSpPr>
        <p:spPr>
          <a:xfrm>
            <a:off x="4791131" y="1939236"/>
            <a:ext cx="993416" cy="32385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p6"/>
          <p:cNvSpPr txBox="1"/>
          <p:nvPr/>
        </p:nvSpPr>
        <p:spPr>
          <a:xfrm>
            <a:off x="3882163" y="1199020"/>
            <a:ext cx="2768043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1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Получение результата регистрации объекта кондоминиума</a:t>
            </a:r>
            <a:endParaRPr/>
          </a:p>
        </p:txBody>
      </p:sp>
      <p:pic>
        <p:nvPicPr>
          <p:cNvPr descr="C:\Documents and Settings\админ\Рабочий стол\Рисунок1.jpg" id="525" name="Google Shape;525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42712" y="4242775"/>
            <a:ext cx="1034939" cy="1060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26" name="Google Shape;526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86227" y="4567264"/>
            <a:ext cx="939466" cy="1452536"/>
          </a:xfrm>
          <a:prstGeom prst="rect">
            <a:avLst/>
          </a:prstGeom>
          <a:noFill/>
          <a:ln>
            <a:noFill/>
          </a:ln>
        </p:spPr>
      </p:pic>
      <p:sp>
        <p:nvSpPr>
          <p:cNvPr id="527" name="Google Shape;527;p6"/>
          <p:cNvSpPr/>
          <p:nvPr/>
        </p:nvSpPr>
        <p:spPr>
          <a:xfrm>
            <a:off x="2044540" y="5057143"/>
            <a:ext cx="1143000" cy="32385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8" name="Google Shape;528;p6"/>
          <p:cNvSpPr/>
          <p:nvPr/>
        </p:nvSpPr>
        <p:spPr>
          <a:xfrm>
            <a:off x="5271742" y="5035443"/>
            <a:ext cx="1143000" cy="32385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9" name="Google Shape;529;p6"/>
          <p:cNvSpPr/>
          <p:nvPr/>
        </p:nvSpPr>
        <p:spPr>
          <a:xfrm>
            <a:off x="1676338" y="4672899"/>
            <a:ext cx="1525482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Заявление в ЦОН</a:t>
            </a:r>
            <a:endParaRPr/>
          </a:p>
        </p:txBody>
      </p:sp>
      <p:sp>
        <p:nvSpPr>
          <p:cNvPr id="530" name="Google Shape;530;p6"/>
          <p:cNvSpPr/>
          <p:nvPr/>
        </p:nvSpPr>
        <p:spPr>
          <a:xfrm>
            <a:off x="18698" y="5403963"/>
            <a:ext cx="21990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Заказчик (застройщик)</a:t>
            </a:r>
            <a:endParaRPr/>
          </a:p>
        </p:txBody>
      </p:sp>
      <p:cxnSp>
        <p:nvCxnSpPr>
          <p:cNvPr id="531" name="Google Shape;531;p6"/>
          <p:cNvCxnSpPr/>
          <p:nvPr/>
        </p:nvCxnSpPr>
        <p:spPr>
          <a:xfrm>
            <a:off x="18698" y="3823429"/>
            <a:ext cx="9039741" cy="0"/>
          </a:xfrm>
          <a:prstGeom prst="straightConnector1">
            <a:avLst/>
          </a:prstGeom>
          <a:noFill/>
          <a:ln cap="flat" cmpd="sng" w="19050">
            <a:solidFill>
              <a:schemeClr val="accent5"/>
            </a:solidFill>
            <a:prstDash val="dash"/>
            <a:miter lim="800000"/>
            <a:headEnd len="sm" w="sm" type="none"/>
            <a:tailEnd len="sm" w="sm" type="none"/>
          </a:ln>
        </p:spPr>
      </p:cxnSp>
      <p:sp>
        <p:nvSpPr>
          <p:cNvPr id="532" name="Google Shape;532;p6"/>
          <p:cNvSpPr txBox="1"/>
          <p:nvPr>
            <p:ph idx="12" type="sldNum"/>
          </p:nvPr>
        </p:nvSpPr>
        <p:spPr>
          <a:xfrm>
            <a:off x="7067912" y="650694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000"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p6"/>
          <p:cNvSpPr txBox="1"/>
          <p:nvPr/>
        </p:nvSpPr>
        <p:spPr>
          <a:xfrm>
            <a:off x="6679151" y="1103348"/>
            <a:ext cx="2557929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ОСИ / ПТ</a:t>
            </a:r>
            <a:endParaRPr/>
          </a:p>
        </p:txBody>
      </p:sp>
      <p:sp>
        <p:nvSpPr>
          <p:cNvPr id="534" name="Google Shape;534;p6"/>
          <p:cNvSpPr/>
          <p:nvPr/>
        </p:nvSpPr>
        <p:spPr>
          <a:xfrm rot="-5400000">
            <a:off x="3554856" y="3248983"/>
            <a:ext cx="664401" cy="32385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5" name="Google Shape;535;p6"/>
          <p:cNvSpPr txBox="1"/>
          <p:nvPr/>
        </p:nvSpPr>
        <p:spPr>
          <a:xfrm>
            <a:off x="4326374" y="4399694"/>
            <a:ext cx="2768043" cy="6001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1" marL="3429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Получение результата регистрации объекта кондоминиума</a:t>
            </a:r>
            <a:endParaRPr/>
          </a:p>
        </p:txBody>
      </p:sp>
      <p:sp>
        <p:nvSpPr>
          <p:cNvPr id="536" name="Google Shape;536;p6"/>
          <p:cNvSpPr txBox="1"/>
          <p:nvPr/>
        </p:nvSpPr>
        <p:spPr>
          <a:xfrm>
            <a:off x="6708784" y="4176101"/>
            <a:ext cx="2498662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ОСИ / ПТ</a:t>
            </a:r>
            <a:endParaRPr/>
          </a:p>
        </p:txBody>
      </p:sp>
      <p:sp>
        <p:nvSpPr>
          <p:cNvPr id="537" name="Google Shape;537;p6"/>
          <p:cNvSpPr/>
          <p:nvPr/>
        </p:nvSpPr>
        <p:spPr>
          <a:xfrm>
            <a:off x="5202626" y="2387088"/>
            <a:ext cx="2672849" cy="982134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8" name="Google Shape;538;p6"/>
          <p:cNvSpPr txBox="1"/>
          <p:nvPr/>
        </p:nvSpPr>
        <p:spPr>
          <a:xfrm>
            <a:off x="5149619" y="2503331"/>
            <a:ext cx="2550580" cy="7848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Проведение государственного технического обследования функционирующих МЖД и изготовление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документов за счет средств местного бюджета</a:t>
            </a:r>
            <a:endParaRPr/>
          </a:p>
        </p:txBody>
      </p:sp>
      <p:sp>
        <p:nvSpPr>
          <p:cNvPr id="539" name="Google Shape;539;p6"/>
          <p:cNvSpPr txBox="1"/>
          <p:nvPr/>
        </p:nvSpPr>
        <p:spPr>
          <a:xfrm>
            <a:off x="3781631" y="3245232"/>
            <a:ext cx="234976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Местные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исполнительные органы</a:t>
            </a:r>
            <a:endParaRPr/>
          </a:p>
        </p:txBody>
      </p:sp>
      <p:sp>
        <p:nvSpPr>
          <p:cNvPr id="540" name="Google Shape;540;p6"/>
          <p:cNvSpPr/>
          <p:nvPr/>
        </p:nvSpPr>
        <p:spPr>
          <a:xfrm>
            <a:off x="1337432" y="5734710"/>
            <a:ext cx="2672849" cy="982134"/>
          </a:xfrm>
          <a:prstGeom prst="wedgeEllipseCallout">
            <a:avLst>
              <a:gd fmla="val 74" name="adj1"/>
              <a:gd fmla="val -69396" name="adj2"/>
            </a:avLst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1" name="Google Shape;541;p6"/>
          <p:cNvSpPr txBox="1"/>
          <p:nvPr/>
        </p:nvSpPr>
        <p:spPr>
          <a:xfrm>
            <a:off x="1582538" y="5844849"/>
            <a:ext cx="2299625" cy="7848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Изготовление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документов, принятого в эксплуатацию МЖД осуществляется Заказчиком (застройщиком) за счет собственных средств </a:t>
            </a:r>
            <a:endParaRPr/>
          </a:p>
        </p:txBody>
      </p:sp>
      <p:pic>
        <p:nvPicPr>
          <p:cNvPr id="542" name="Google Shape;542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228493" y="1595316"/>
            <a:ext cx="676957" cy="676957"/>
          </a:xfrm>
          <a:prstGeom prst="rect">
            <a:avLst/>
          </a:prstGeom>
          <a:noFill/>
          <a:ln>
            <a:noFill/>
          </a:ln>
        </p:spPr>
      </p:pic>
      <p:pic>
        <p:nvPicPr>
          <p:cNvPr id="543" name="Google Shape;543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539049" y="4794698"/>
            <a:ext cx="676957" cy="6769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belous-vp.3dn.ru/shutterstock_110485376-discussion.jpg" id="544" name="Google Shape;544;p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400903" y="1485813"/>
            <a:ext cx="1291074" cy="105339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belous-vp.3dn.ru/shutterstock_110485376-discussion.jpg" id="545" name="Google Shape;545;p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492973" y="4726281"/>
            <a:ext cx="1292813" cy="942175"/>
          </a:xfrm>
          <a:prstGeom prst="rect">
            <a:avLst/>
          </a:prstGeom>
          <a:noFill/>
          <a:ln>
            <a:noFill/>
          </a:ln>
        </p:spPr>
      </p:pic>
      <p:sp>
        <p:nvSpPr>
          <p:cNvPr id="546" name="Google Shape;546;p6"/>
          <p:cNvSpPr/>
          <p:nvPr/>
        </p:nvSpPr>
        <p:spPr>
          <a:xfrm>
            <a:off x="2470470" y="2227608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/>
          </a:p>
        </p:txBody>
      </p:sp>
      <p:sp>
        <p:nvSpPr>
          <p:cNvPr id="547" name="Google Shape;547;p6"/>
          <p:cNvSpPr/>
          <p:nvPr/>
        </p:nvSpPr>
        <p:spPr>
          <a:xfrm>
            <a:off x="3232180" y="3250315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/>
          </a:p>
        </p:txBody>
      </p:sp>
      <p:sp>
        <p:nvSpPr>
          <p:cNvPr id="548" name="Google Shape;548;p6"/>
          <p:cNvSpPr/>
          <p:nvPr/>
        </p:nvSpPr>
        <p:spPr>
          <a:xfrm>
            <a:off x="4783422" y="2217290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/>
          </a:p>
        </p:txBody>
      </p:sp>
      <p:sp>
        <p:nvSpPr>
          <p:cNvPr id="549" name="Google Shape;549;p6"/>
          <p:cNvSpPr/>
          <p:nvPr/>
        </p:nvSpPr>
        <p:spPr>
          <a:xfrm>
            <a:off x="1358509" y="4972868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/>
          </a:p>
        </p:txBody>
      </p:sp>
      <p:sp>
        <p:nvSpPr>
          <p:cNvPr id="550" name="Google Shape;550;p6"/>
          <p:cNvSpPr/>
          <p:nvPr/>
        </p:nvSpPr>
        <p:spPr>
          <a:xfrm>
            <a:off x="4726807" y="5035443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belous-vp.3dn.ru/shutterstock_110485376-discussion.jpg" id="556" name="Google Shape;556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1731" y="1918364"/>
            <a:ext cx="1519767" cy="1139826"/>
          </a:xfrm>
          <a:prstGeom prst="rect">
            <a:avLst/>
          </a:prstGeom>
          <a:noFill/>
          <a:ln>
            <a:noFill/>
          </a:ln>
        </p:spPr>
      </p:pic>
      <p:sp>
        <p:nvSpPr>
          <p:cNvPr id="557" name="Google Shape;557;p7"/>
          <p:cNvSpPr/>
          <p:nvPr/>
        </p:nvSpPr>
        <p:spPr>
          <a:xfrm>
            <a:off x="292100" y="2231145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/>
          </a:p>
        </p:txBody>
      </p:sp>
      <p:sp>
        <p:nvSpPr>
          <p:cNvPr id="558" name="Google Shape;558;p7"/>
          <p:cNvSpPr/>
          <p:nvPr/>
        </p:nvSpPr>
        <p:spPr>
          <a:xfrm>
            <a:off x="3574155" y="655174"/>
            <a:ext cx="2745317" cy="496932"/>
          </a:xfrm>
          <a:prstGeom prst="flowChartProcess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Избрание Совета дома на 3 года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и Председатель ОСИ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на 1 год</a:t>
            </a:r>
            <a:endParaRPr/>
          </a:p>
        </p:txBody>
      </p:sp>
      <p:sp>
        <p:nvSpPr>
          <p:cNvPr id="559" name="Google Shape;559;p7"/>
          <p:cNvSpPr/>
          <p:nvPr/>
        </p:nvSpPr>
        <p:spPr>
          <a:xfrm>
            <a:off x="3067955" y="2154464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/>
          </a:p>
        </p:txBody>
      </p:sp>
      <p:pic>
        <p:nvPicPr>
          <p:cNvPr descr="http://ussurmc.ru/upload/_thumbs/818d62219d8933fa4bdb1f2ed0650753.jpg" id="560" name="Google Shape;560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73108" y="1908311"/>
            <a:ext cx="1492250" cy="957582"/>
          </a:xfrm>
          <a:prstGeom prst="rect">
            <a:avLst/>
          </a:prstGeom>
          <a:noFill/>
          <a:ln>
            <a:noFill/>
          </a:ln>
        </p:spPr>
      </p:pic>
      <p:sp>
        <p:nvSpPr>
          <p:cNvPr id="561" name="Google Shape;561;p7"/>
          <p:cNvSpPr/>
          <p:nvPr/>
        </p:nvSpPr>
        <p:spPr>
          <a:xfrm>
            <a:off x="647700" y="691666"/>
            <a:ext cx="1388538" cy="361950"/>
          </a:xfrm>
          <a:prstGeom prst="flowChartProcess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Организация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собрания</a:t>
            </a:r>
            <a:endParaRPr/>
          </a:p>
        </p:txBody>
      </p:sp>
      <p:sp>
        <p:nvSpPr>
          <p:cNvPr id="562" name="Google Shape;562;p7"/>
          <p:cNvSpPr/>
          <p:nvPr/>
        </p:nvSpPr>
        <p:spPr>
          <a:xfrm>
            <a:off x="6917241" y="2212286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/>
          </a:p>
        </p:txBody>
      </p:sp>
      <p:pic>
        <p:nvPicPr>
          <p:cNvPr descr="http://lencko.minsk.edu.by/ru/sm.aspx?guid=9743" id="563" name="Google Shape;563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16775" y="1850096"/>
            <a:ext cx="1530350" cy="1141347"/>
          </a:xfrm>
          <a:prstGeom prst="rect">
            <a:avLst/>
          </a:prstGeom>
          <a:noFill/>
          <a:ln>
            <a:noFill/>
          </a:ln>
        </p:spPr>
      </p:pic>
      <p:sp>
        <p:nvSpPr>
          <p:cNvPr id="564" name="Google Shape;564;p7"/>
          <p:cNvSpPr/>
          <p:nvPr/>
        </p:nvSpPr>
        <p:spPr>
          <a:xfrm>
            <a:off x="6925196" y="816440"/>
            <a:ext cx="2062542" cy="361950"/>
          </a:xfrm>
          <a:prstGeom prst="flowChartProcess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Избрание Ревизионной комиссии (ревизора)                на 3 года</a:t>
            </a:r>
            <a:endParaRPr/>
          </a:p>
        </p:txBody>
      </p:sp>
      <p:pic>
        <p:nvPicPr>
          <p:cNvPr descr="https://us.123rf.com/450wm/coramax/coramax1208/coramax120801230/14801147-3d-%D0%BB%D1%8E%D0%B4%D0%B5%D0%B9-%D1%87%D0%B5%D0%BB%D0%BE%D0%B2%D0%B5%D1%87%D0%B5%D1%81%D0%BA%D0%B8%D0%B9-%D1%85%D0%B0%D1%80%D0%B0%D0%BA%D1%82%D0%B5%D1%80-%D0%BB%D0%B8%D1%86%D0%BE-%D0%B8-%D0%BE%D1%82%D0%BA%D1%80%D1%8B%D1%82%D0%B0%D1%8F-%D0%BA%D0%BD%D0%B8%D0%B3%D0%B0.-3d-%D0%B2%D0%B8%D0%B7%D1%83%D0%B0%D0%BB%D0%B8%D0%B7%D0%B0%D1%86%D0%B8%D0%B8.jpg?ver=6" id="565" name="Google Shape;565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74188" y="4381121"/>
            <a:ext cx="1559984" cy="1134791"/>
          </a:xfrm>
          <a:prstGeom prst="rect">
            <a:avLst/>
          </a:prstGeom>
          <a:noFill/>
          <a:ln>
            <a:noFill/>
          </a:ln>
        </p:spPr>
      </p:pic>
      <p:sp>
        <p:nvSpPr>
          <p:cNvPr id="566" name="Google Shape;566;p7"/>
          <p:cNvSpPr/>
          <p:nvPr/>
        </p:nvSpPr>
        <p:spPr>
          <a:xfrm>
            <a:off x="292100" y="4471721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/>
          </a:p>
        </p:txBody>
      </p:sp>
      <p:sp>
        <p:nvSpPr>
          <p:cNvPr id="567" name="Google Shape;567;p7"/>
          <p:cNvSpPr/>
          <p:nvPr/>
        </p:nvSpPr>
        <p:spPr>
          <a:xfrm>
            <a:off x="414872" y="3022711"/>
            <a:ext cx="2478617" cy="361950"/>
          </a:xfrm>
          <a:prstGeom prst="flowChartProcess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Утверждение устава</a:t>
            </a:r>
            <a:endParaRPr/>
          </a:p>
        </p:txBody>
      </p:sp>
      <p:sp>
        <p:nvSpPr>
          <p:cNvPr id="568" name="Google Shape;568;p7"/>
          <p:cNvSpPr/>
          <p:nvPr/>
        </p:nvSpPr>
        <p:spPr>
          <a:xfrm>
            <a:off x="2893380" y="4451551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/>
          </a:p>
        </p:txBody>
      </p:sp>
      <p:pic>
        <p:nvPicPr>
          <p:cNvPr descr="https://previews.123rf.com/images/digitalgenetics/digitalgenetics1308/digitalgenetics130800031/21690552-3d-man-in-classroom-exam-test-Stock-Photo.jpg" id="569" name="Google Shape;569;p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423134" y="4275634"/>
            <a:ext cx="1463682" cy="1134791"/>
          </a:xfrm>
          <a:prstGeom prst="rect">
            <a:avLst/>
          </a:prstGeom>
          <a:noFill/>
          <a:ln>
            <a:noFill/>
          </a:ln>
        </p:spPr>
      </p:pic>
      <p:sp>
        <p:nvSpPr>
          <p:cNvPr id="570" name="Google Shape;570;p7"/>
          <p:cNvSpPr/>
          <p:nvPr/>
        </p:nvSpPr>
        <p:spPr>
          <a:xfrm>
            <a:off x="3122083" y="3139171"/>
            <a:ext cx="3776133" cy="361950"/>
          </a:xfrm>
          <a:prstGeom prst="flowChartProcess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Сдача документов на государственную регистрацию ОСИ  в ЦОН</a:t>
            </a:r>
            <a:endParaRPr/>
          </a:p>
        </p:txBody>
      </p:sp>
      <p:sp>
        <p:nvSpPr>
          <p:cNvPr id="571" name="Google Shape;571;p7"/>
          <p:cNvSpPr/>
          <p:nvPr/>
        </p:nvSpPr>
        <p:spPr>
          <a:xfrm>
            <a:off x="7025155" y="4438380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endParaRPr/>
          </a:p>
        </p:txBody>
      </p:sp>
      <p:pic>
        <p:nvPicPr>
          <p:cNvPr descr="http://g04.s.alicdn.com/kf/HTB1nHIVGXXXXXbrXVXXq6xXFXXXy/220948563/HTB1nHIVGXXXXXbrXVXXq6xXFXXXy.jpg" id="572" name="Google Shape;572;p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554909" y="4231341"/>
            <a:ext cx="1520832" cy="1134577"/>
          </a:xfrm>
          <a:prstGeom prst="rect">
            <a:avLst/>
          </a:prstGeom>
          <a:noFill/>
          <a:ln>
            <a:noFill/>
          </a:ln>
        </p:spPr>
      </p:pic>
      <p:sp>
        <p:nvSpPr>
          <p:cNvPr id="573" name="Google Shape;573;p7"/>
          <p:cNvSpPr/>
          <p:nvPr/>
        </p:nvSpPr>
        <p:spPr>
          <a:xfrm>
            <a:off x="7098548" y="3113807"/>
            <a:ext cx="1841500" cy="361950"/>
          </a:xfrm>
          <a:prstGeom prst="flowChartProcess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Регистрация ОСИ !</a:t>
            </a:r>
            <a:endParaRPr/>
          </a:p>
        </p:txBody>
      </p:sp>
      <p:sp>
        <p:nvSpPr>
          <p:cNvPr id="574" name="Google Shape;574;p7"/>
          <p:cNvSpPr/>
          <p:nvPr/>
        </p:nvSpPr>
        <p:spPr>
          <a:xfrm>
            <a:off x="29319" y="1396756"/>
            <a:ext cx="3101146" cy="361950"/>
          </a:xfrm>
          <a:prstGeom prst="flowChartProcess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171450" lvl="0" marL="1714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</a:pPr>
            <a:r>
              <a:rPr lang="ru-R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 собрании собственники квартир, нежилых помещений решают вопрос о создании и регистрации ОСИ либо делегирование полномочий о выборе формы управления Совету дома. </a:t>
            </a:r>
            <a:endParaRPr/>
          </a:p>
        </p:txBody>
      </p:sp>
      <p:sp>
        <p:nvSpPr>
          <p:cNvPr id="575" name="Google Shape;575;p7"/>
          <p:cNvSpPr/>
          <p:nvPr/>
        </p:nvSpPr>
        <p:spPr>
          <a:xfrm>
            <a:off x="3817408" y="1436696"/>
            <a:ext cx="2773446" cy="361950"/>
          </a:xfrm>
          <a:prstGeom prst="flowChartProcess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171450" lvl="0" marL="1714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</a:pPr>
            <a:r>
              <a:rPr lang="ru-R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Из числа собственников избирается Совет дома и Председатель ОСИ</a:t>
            </a:r>
            <a:endParaRPr/>
          </a:p>
        </p:txBody>
      </p:sp>
      <p:sp>
        <p:nvSpPr>
          <p:cNvPr id="576" name="Google Shape;576;p7"/>
          <p:cNvSpPr/>
          <p:nvPr/>
        </p:nvSpPr>
        <p:spPr>
          <a:xfrm>
            <a:off x="6873869" y="1370665"/>
            <a:ext cx="1906063" cy="361950"/>
          </a:xfrm>
          <a:prstGeom prst="flowChartProcess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171450" lvl="0" marL="1714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</a:pPr>
            <a:r>
              <a:rPr lang="ru-R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Из числа собственников избирается Ревизионная комиссия</a:t>
            </a:r>
            <a:endParaRPr/>
          </a:p>
        </p:txBody>
      </p:sp>
      <p:sp>
        <p:nvSpPr>
          <p:cNvPr id="577" name="Google Shape;577;p7"/>
          <p:cNvSpPr/>
          <p:nvPr/>
        </p:nvSpPr>
        <p:spPr>
          <a:xfrm>
            <a:off x="414872" y="3693140"/>
            <a:ext cx="2330041" cy="361950"/>
          </a:xfrm>
          <a:prstGeom prst="flowChartProcess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171450" lvl="0" marL="1714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</a:pPr>
            <a:r>
              <a:rPr lang="ru-R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случае принятия решения об осуществлении деятельности на основе типового устава, представляется соответствующее заявление</a:t>
            </a:r>
            <a:endParaRPr/>
          </a:p>
        </p:txBody>
      </p:sp>
      <p:sp>
        <p:nvSpPr>
          <p:cNvPr id="578" name="Google Shape;578;p7"/>
          <p:cNvSpPr/>
          <p:nvPr/>
        </p:nvSpPr>
        <p:spPr>
          <a:xfrm>
            <a:off x="3493565" y="3535151"/>
            <a:ext cx="3097289" cy="361950"/>
          </a:xfrm>
          <a:prstGeom prst="flowChartProcess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171450" lvl="0" marL="1714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</a:pPr>
            <a:r>
              <a:rPr lang="ru-R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 регистрации ОСИ предоставляются :</a:t>
            </a:r>
            <a:endParaRPr/>
          </a:p>
        </p:txBody>
      </p:sp>
      <p:sp>
        <p:nvSpPr>
          <p:cNvPr id="579" name="Google Shape;579;p7"/>
          <p:cNvSpPr/>
          <p:nvPr/>
        </p:nvSpPr>
        <p:spPr>
          <a:xfrm>
            <a:off x="7031938" y="3648475"/>
            <a:ext cx="1955800" cy="361950"/>
          </a:xfrm>
          <a:prstGeom prst="flowChartProcess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171450" lvl="0" marL="1714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</a:pPr>
            <a:r>
              <a:rPr lang="ru-R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Выдача результата: получение устава и справки о госрегистрации ОСИ в ЦОН, а также на веб-портале Egov,kz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0" name="Google Shape;580;p7"/>
          <p:cNvSpPr/>
          <p:nvPr/>
        </p:nvSpPr>
        <p:spPr>
          <a:xfrm>
            <a:off x="58091" y="5974831"/>
            <a:ext cx="8953500" cy="608141"/>
          </a:xfrm>
          <a:prstGeom prst="flowChartProcess">
            <a:avLst/>
          </a:prstGeom>
          <a:solidFill>
            <a:srgbClr val="D8E2F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случае покупки квартир и нежилых помещений в кондоминиуме, где уже есть ОСИ, собственники квартир, нежилых помещений автоматически становятся участниками ОСИ со дня регистрации за ними права собственности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p7"/>
          <p:cNvSpPr/>
          <p:nvPr/>
        </p:nvSpPr>
        <p:spPr>
          <a:xfrm>
            <a:off x="0" y="5871"/>
            <a:ext cx="9144000" cy="33855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РЕГИСТРАЦИЯ  ЮРИДИЧЕСКОГО  ЛИЦА - ОБЪЕДИНЕНИЕ  СОБСТВЕННИКОВ ИМУЩЕСТВА</a:t>
            </a:r>
            <a:endParaRPr b="1" sz="1600" cap="non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82" name="Google Shape;582;p7"/>
          <p:cNvSpPr/>
          <p:nvPr/>
        </p:nvSpPr>
        <p:spPr>
          <a:xfrm>
            <a:off x="4638503" y="3867939"/>
            <a:ext cx="2393436" cy="2031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9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1. заявление по форме, установленной Министерством юстиции РК;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9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2. оригинал протокола собрания собственников квартир, нежилых помещений;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9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3. устав или типовой устав в 2-х экземплярах на государственном и русском языках;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9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4. документ, подтверждающие уплату в бюджет регистрационного сбора за гос. регистрацию юридического лица ( 1 МРП).</a:t>
            </a:r>
            <a:endParaRPr/>
          </a:p>
        </p:txBody>
      </p:sp>
      <p:sp>
        <p:nvSpPr>
          <p:cNvPr id="583" name="Google Shape;583;p7"/>
          <p:cNvSpPr txBox="1"/>
          <p:nvPr>
            <p:ph idx="12" type="sldNum"/>
          </p:nvPr>
        </p:nvSpPr>
        <p:spPr>
          <a:xfrm>
            <a:off x="7023731" y="6492875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>
                <a:latin typeface="Arial"/>
                <a:ea typeface="Arial"/>
                <a:cs typeface="Arial"/>
                <a:sym typeface="Arial"/>
              </a:rPr>
              <a:t>7</a:t>
            </a:r>
            <a:endParaRPr sz="10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4" name="Google Shape;584;p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768699" y="1893450"/>
            <a:ext cx="1376024" cy="10848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8"/>
          <p:cNvSpPr txBox="1"/>
          <p:nvPr>
            <p:ph idx="12" type="sldNum"/>
          </p:nvPr>
        </p:nvSpPr>
        <p:spPr>
          <a:xfrm>
            <a:off x="6996948" y="6441152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000"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0" name="Google Shape;590;p8"/>
          <p:cNvSpPr/>
          <p:nvPr/>
        </p:nvSpPr>
        <p:spPr>
          <a:xfrm>
            <a:off x="0" y="-2714"/>
            <a:ext cx="9144000" cy="58477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ОБЪЕДИНЕНИЕ СОБСТВЕННИКОВ ИМУЩЕСТВА / ПРОСТОЕ ТОВАРИЩЕСТВО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 (вариант 1 при сохранении функции управления за собственниками)</a:t>
            </a:r>
            <a:endParaRPr b="1" sz="1600" cap="non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591" name="Google Shape;591;p8"/>
          <p:cNvSpPr/>
          <p:nvPr/>
        </p:nvSpPr>
        <p:spPr>
          <a:xfrm>
            <a:off x="139658" y="880987"/>
            <a:ext cx="2616224" cy="1046908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p8"/>
          <p:cNvSpPr/>
          <p:nvPr/>
        </p:nvSpPr>
        <p:spPr>
          <a:xfrm>
            <a:off x="773948" y="904697"/>
            <a:ext cx="1947625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 собрании из числа собственников квартир, нежилых помещений избрание членов Совета дома</a:t>
            </a:r>
            <a:endParaRPr/>
          </a:p>
        </p:txBody>
      </p:sp>
      <p:sp>
        <p:nvSpPr>
          <p:cNvPr id="593" name="Google Shape;593;p8"/>
          <p:cNvSpPr/>
          <p:nvPr/>
        </p:nvSpPr>
        <p:spPr>
          <a:xfrm>
            <a:off x="193630" y="894700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pic>
        <p:nvPicPr>
          <p:cNvPr descr="http://belous-vp.3dn.ru/shutterstock_110485376-discussion.jpg" id="594" name="Google Shape;594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6824" y="1336275"/>
            <a:ext cx="568963" cy="523964"/>
          </a:xfrm>
          <a:prstGeom prst="rect">
            <a:avLst/>
          </a:prstGeom>
          <a:noFill/>
          <a:ln>
            <a:noFill/>
          </a:ln>
        </p:spPr>
      </p:pic>
      <p:sp>
        <p:nvSpPr>
          <p:cNvPr id="595" name="Google Shape;595;p8"/>
          <p:cNvSpPr/>
          <p:nvPr/>
        </p:nvSpPr>
        <p:spPr>
          <a:xfrm>
            <a:off x="2867203" y="1172620"/>
            <a:ext cx="647116" cy="25241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6" name="Google Shape;596;p8"/>
          <p:cNvSpPr/>
          <p:nvPr/>
        </p:nvSpPr>
        <p:spPr>
          <a:xfrm>
            <a:off x="6141952" y="1206643"/>
            <a:ext cx="491386" cy="25241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7" name="Google Shape;597;p8"/>
          <p:cNvSpPr/>
          <p:nvPr/>
        </p:nvSpPr>
        <p:spPr>
          <a:xfrm>
            <a:off x="6745180" y="904697"/>
            <a:ext cx="2165946" cy="955542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8" name="Google Shape;598;p8"/>
          <p:cNvSpPr/>
          <p:nvPr/>
        </p:nvSpPr>
        <p:spPr>
          <a:xfrm>
            <a:off x="463542" y="2557195"/>
            <a:ext cx="1958514" cy="6001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1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Совет дома – орган управления объектом кондоминиума</a:t>
            </a:r>
            <a:endParaRPr/>
          </a:p>
        </p:txBody>
      </p:sp>
      <p:pic>
        <p:nvPicPr>
          <p:cNvPr descr="https://us.123rf.com/450wm/coramax/coramax1208/coramax120801230/14801147-3d-%D0%BB%D1%8E%D0%B4%D0%B5%D0%B9-%D1%87%D0%B5%D0%BB%D0%BE%D0%B2%D0%B5%D1%87%D0%B5%D1%81%D0%BA%D0%B8%D0%B9-%D1%85%D0%B0%D1%80%D0%B0%D0%BA%D1%82%D0%B5%D1%80-%D0%BB%D0%B8%D1%86%D0%BE-%D0%B8-%D0%BE%D1%82%D0%BA%D1%80%D1%8B%D1%82%D0%B0%D1%8F-%D0%BA%D0%BD%D0%B8%D0%B3%D0%B0.-3d-%D0%B2%D0%B8%D0%B7%D1%83%D0%B0%D0%BB%D0%B8%D0%B7%D0%B0%D1%86%D0%B8%D0%B8.jpg?ver=6" id="599" name="Google Shape;599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3512" y="3426342"/>
            <a:ext cx="2041714" cy="952440"/>
          </a:xfrm>
          <a:prstGeom prst="rect">
            <a:avLst/>
          </a:prstGeom>
          <a:noFill/>
          <a:ln>
            <a:noFill/>
          </a:ln>
        </p:spPr>
      </p:pic>
      <p:sp>
        <p:nvSpPr>
          <p:cNvPr id="600" name="Google Shape;600;p8"/>
          <p:cNvSpPr/>
          <p:nvPr/>
        </p:nvSpPr>
        <p:spPr>
          <a:xfrm>
            <a:off x="3605122" y="926570"/>
            <a:ext cx="2301868" cy="897556"/>
          </a:xfrm>
          <a:prstGeom prst="rect">
            <a:avLst/>
          </a:prstGeom>
          <a:solidFill>
            <a:srgbClr val="E1EFD8"/>
          </a:solidFill>
          <a:ln cap="flat" cmpd="sng" w="9525">
            <a:solidFill>
              <a:srgbClr val="C4E0B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1900" lIns="41900" spcFirstLastPara="1" rIns="41900" wrap="square" tIns="419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Председатель ОСИ   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(доверенное лицо при  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Простом товариществе)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p8"/>
          <p:cNvSpPr/>
          <p:nvPr/>
        </p:nvSpPr>
        <p:spPr>
          <a:xfrm>
            <a:off x="6785444" y="926570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  <p:sp>
        <p:nvSpPr>
          <p:cNvPr id="602" name="Google Shape;602;p8"/>
          <p:cNvSpPr/>
          <p:nvPr/>
        </p:nvSpPr>
        <p:spPr>
          <a:xfrm>
            <a:off x="7169151" y="1001998"/>
            <a:ext cx="1847219" cy="6001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Банковский счет ОСИ: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текущий и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сберегательный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Documents and Settings\Азамат\Рабочий стол\банк.jpg" id="603" name="Google Shape;603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83328" y="1375348"/>
            <a:ext cx="572402" cy="440911"/>
          </a:xfrm>
          <a:prstGeom prst="rect">
            <a:avLst/>
          </a:prstGeom>
          <a:noFill/>
          <a:ln>
            <a:noFill/>
          </a:ln>
        </p:spPr>
      </p:pic>
      <p:sp>
        <p:nvSpPr>
          <p:cNvPr id="604" name="Google Shape;604;p8"/>
          <p:cNvSpPr txBox="1"/>
          <p:nvPr/>
        </p:nvSpPr>
        <p:spPr>
          <a:xfrm>
            <a:off x="2199455" y="882009"/>
            <a:ext cx="196233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i="0" lang="ru-RU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выбор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5" name="Google Shape;605;p8"/>
          <p:cNvSpPr txBox="1"/>
          <p:nvPr/>
        </p:nvSpPr>
        <p:spPr>
          <a:xfrm>
            <a:off x="5613342" y="987420"/>
            <a:ext cx="1354709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i="0" lang="ru-RU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открытие 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p8"/>
          <p:cNvSpPr/>
          <p:nvPr/>
        </p:nvSpPr>
        <p:spPr>
          <a:xfrm rot="10800000">
            <a:off x="4708349" y="1920360"/>
            <a:ext cx="235420" cy="997954"/>
          </a:xfrm>
          <a:prstGeom prst="upDownArrow">
            <a:avLst>
              <a:gd fmla="val 50000" name="adj1"/>
              <a:gd fmla="val 50000" name="adj2"/>
            </a:avLst>
          </a:prstGeom>
          <a:solidFill>
            <a:srgbClr val="7F7F7F"/>
          </a:solidFill>
          <a:ln cap="flat" cmpd="sng" w="127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7" name="Google Shape;607;p8"/>
          <p:cNvSpPr/>
          <p:nvPr/>
        </p:nvSpPr>
        <p:spPr>
          <a:xfrm>
            <a:off x="3675125" y="2973654"/>
            <a:ext cx="2301868" cy="915695"/>
          </a:xfrm>
          <a:prstGeom prst="rect">
            <a:avLst/>
          </a:prstGeom>
          <a:solidFill>
            <a:srgbClr val="DDEAF6"/>
          </a:solidFill>
          <a:ln cap="flat" cmpd="sng" w="9525">
            <a:solidFill>
              <a:srgbClr val="9CC2E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1900" lIns="41900" spcFirstLastPara="1" rIns="41900" wrap="square" tIns="419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</a:t>
            </a: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Субъекты сервисной деятельности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8" name="Google Shape;608;p8"/>
          <p:cNvSpPr/>
          <p:nvPr/>
        </p:nvSpPr>
        <p:spPr>
          <a:xfrm>
            <a:off x="3703103" y="3000800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  <p:sp>
        <p:nvSpPr>
          <p:cNvPr id="609" name="Google Shape;609;p8"/>
          <p:cNvSpPr/>
          <p:nvPr/>
        </p:nvSpPr>
        <p:spPr>
          <a:xfrm rot="-5074067">
            <a:off x="6020270" y="2299823"/>
            <a:ext cx="1145964" cy="450797"/>
          </a:xfrm>
          <a:prstGeom prst="curvedUpArrow">
            <a:avLst>
              <a:gd fmla="val 25000" name="adj1"/>
              <a:gd fmla="val 50000" name="adj2"/>
              <a:gd fmla="val 15739" name="adj3"/>
            </a:avLst>
          </a:prstGeom>
          <a:solidFill>
            <a:srgbClr val="7F7F7F"/>
          </a:solidFill>
          <a:ln cap="flat" cmpd="sng" w="127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0" name="Google Shape;610;p8"/>
          <p:cNvSpPr txBox="1"/>
          <p:nvPr/>
        </p:nvSpPr>
        <p:spPr>
          <a:xfrm>
            <a:off x="5412250" y="2219601"/>
            <a:ext cx="118100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ru-R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Акт выполненных работ</a:t>
            </a:r>
            <a:endParaRPr/>
          </a:p>
        </p:txBody>
      </p:sp>
      <p:pic>
        <p:nvPicPr>
          <p:cNvPr descr="http://transformaccounting.files.wordpress.com/2012/06/plumber.jpg" id="611" name="Google Shape;611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12250" y="3438950"/>
            <a:ext cx="532827" cy="3913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12" name="Google Shape;612;p8"/>
          <p:cNvCxnSpPr/>
          <p:nvPr/>
        </p:nvCxnSpPr>
        <p:spPr>
          <a:xfrm>
            <a:off x="8025648" y="1860239"/>
            <a:ext cx="0" cy="2674060"/>
          </a:xfrm>
          <a:prstGeom prst="straightConnector1">
            <a:avLst/>
          </a:prstGeom>
          <a:noFill/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13" name="Google Shape;613;p8"/>
          <p:cNvCxnSpPr/>
          <p:nvPr/>
        </p:nvCxnSpPr>
        <p:spPr>
          <a:xfrm rot="10800000">
            <a:off x="4756056" y="4534299"/>
            <a:ext cx="3269593" cy="0"/>
          </a:xfrm>
          <a:prstGeom prst="straightConnector1">
            <a:avLst/>
          </a:prstGeom>
          <a:noFill/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14" name="Google Shape;614;p8"/>
          <p:cNvCxnSpPr/>
          <p:nvPr/>
        </p:nvCxnSpPr>
        <p:spPr>
          <a:xfrm rot="10800000">
            <a:off x="4756056" y="3889350"/>
            <a:ext cx="0" cy="644949"/>
          </a:xfrm>
          <a:prstGeom prst="straightConnector1">
            <a:avLst/>
          </a:prstGeom>
          <a:noFill/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615" name="Google Shape;615;p8"/>
          <p:cNvSpPr txBox="1"/>
          <p:nvPr/>
        </p:nvSpPr>
        <p:spPr>
          <a:xfrm>
            <a:off x="5405216" y="4190929"/>
            <a:ext cx="2158985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Плата</a:t>
            </a:r>
            <a:r>
              <a:rPr b="0" i="0" lang="ru-RU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за обслуживание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6" name="Google Shape;616;p8"/>
          <p:cNvSpPr/>
          <p:nvPr/>
        </p:nvSpPr>
        <p:spPr>
          <a:xfrm>
            <a:off x="3604078" y="914140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617" name="Google Shape;617;p8"/>
          <p:cNvSpPr txBox="1"/>
          <p:nvPr/>
        </p:nvSpPr>
        <p:spPr>
          <a:xfrm>
            <a:off x="236824" y="4822531"/>
            <a:ext cx="8520411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Объединение собственников имущества </a:t>
            </a:r>
            <a:r>
              <a:rPr b="1" lang="ru-RU" sz="1400">
                <a:solidFill>
                  <a:srgbClr val="00457E"/>
                </a:solidFill>
                <a:latin typeface="Arial"/>
                <a:ea typeface="Arial"/>
                <a:cs typeface="Arial"/>
                <a:sym typeface="Arial"/>
              </a:rPr>
              <a:t>– юридическое лицо, являющееся некоммерческой организацией, образованное собственниками квартир, нежилых помещений одного многоквартирного жилого дома, осуществляющее управление общим имуществом объекта кондоминиума, финансирующее его содержание и обеспечивающее его сохранность</a:t>
            </a:r>
            <a:endParaRPr/>
          </a:p>
        </p:txBody>
      </p:sp>
      <p:sp>
        <p:nvSpPr>
          <p:cNvPr id="618" name="Google Shape;618;p8"/>
          <p:cNvSpPr txBox="1"/>
          <p:nvPr/>
        </p:nvSpPr>
        <p:spPr>
          <a:xfrm>
            <a:off x="3865839" y="2386513"/>
            <a:ext cx="1181002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lang="ru-R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Договор</a:t>
            </a:r>
            <a:endParaRPr/>
          </a:p>
        </p:txBody>
      </p:sp>
      <p:sp>
        <p:nvSpPr>
          <p:cNvPr id="619" name="Google Shape;619;p8"/>
          <p:cNvSpPr/>
          <p:nvPr/>
        </p:nvSpPr>
        <p:spPr>
          <a:xfrm rot="9151963">
            <a:off x="2853969" y="2116374"/>
            <a:ext cx="671815" cy="25241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0" name="Google Shape;620;p8"/>
          <p:cNvSpPr txBox="1"/>
          <p:nvPr/>
        </p:nvSpPr>
        <p:spPr>
          <a:xfrm rot="-1461345">
            <a:off x="2007256" y="1845620"/>
            <a:ext cx="1790216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ru-R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е</a:t>
            </a:r>
            <a:r>
              <a:rPr i="0" lang="ru-RU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жемесячный отчет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i="0" lang="ru-RU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по управлению</a:t>
            </a:r>
            <a:endParaRPr/>
          </a:p>
        </p:txBody>
      </p:sp>
      <p:sp>
        <p:nvSpPr>
          <p:cNvPr id="621" name="Google Shape;621;p8"/>
          <p:cNvSpPr/>
          <p:nvPr/>
        </p:nvSpPr>
        <p:spPr>
          <a:xfrm rot="-1651592">
            <a:off x="2942282" y="2312549"/>
            <a:ext cx="820946" cy="25241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2" name="Google Shape;622;p8"/>
          <p:cNvSpPr txBox="1"/>
          <p:nvPr/>
        </p:nvSpPr>
        <p:spPr>
          <a:xfrm rot="-1706001">
            <a:off x="2919527" y="2491396"/>
            <a:ext cx="1098646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i="0" lang="ru-RU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контроль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3" name="Google Shape;623;p8"/>
          <p:cNvSpPr/>
          <p:nvPr/>
        </p:nvSpPr>
        <p:spPr>
          <a:xfrm rot="5400000">
            <a:off x="1300956" y="2227343"/>
            <a:ext cx="268382" cy="25241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4" name="Google Shape;624;p8"/>
          <p:cNvSpPr txBox="1"/>
          <p:nvPr/>
        </p:nvSpPr>
        <p:spPr>
          <a:xfrm>
            <a:off x="213393" y="5774826"/>
            <a:ext cx="8608874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Простое товарищество </a:t>
            </a:r>
            <a:r>
              <a:rPr b="1" lang="ru-RU" sz="1400">
                <a:solidFill>
                  <a:srgbClr val="00457E"/>
                </a:solidFill>
                <a:latin typeface="Arial"/>
                <a:ea typeface="Arial"/>
                <a:cs typeface="Arial"/>
                <a:sym typeface="Arial"/>
              </a:rPr>
              <a:t>не является юридическим лицом. Собственники квартир, нежилых помещений принимают на себя все обязательства по совместному принятию решений и выполнению обязанностей</a:t>
            </a:r>
            <a:endParaRPr b="1" sz="14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9"/>
          <p:cNvSpPr/>
          <p:nvPr/>
        </p:nvSpPr>
        <p:spPr>
          <a:xfrm>
            <a:off x="3605122" y="724543"/>
            <a:ext cx="2301868" cy="897556"/>
          </a:xfrm>
          <a:prstGeom prst="rect">
            <a:avLst/>
          </a:prstGeom>
          <a:solidFill>
            <a:srgbClr val="E1EFD8"/>
          </a:solidFill>
          <a:ln cap="flat" cmpd="sng" w="952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1900" lIns="41900" spcFirstLastPara="1" rIns="41900" wrap="square" tIns="419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Председатель ОСИ   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(доверенное лицо при  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Простом товариществе)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0" name="Google Shape;630;p9"/>
          <p:cNvSpPr txBox="1"/>
          <p:nvPr>
            <p:ph idx="12" type="sldNum"/>
          </p:nvPr>
        </p:nvSpPr>
        <p:spPr>
          <a:xfrm>
            <a:off x="7065255" y="6418444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000"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1" name="Google Shape;631;p9"/>
          <p:cNvSpPr/>
          <p:nvPr/>
        </p:nvSpPr>
        <p:spPr>
          <a:xfrm>
            <a:off x="139658" y="678960"/>
            <a:ext cx="2828014" cy="1046908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2" name="Google Shape;632;p9"/>
          <p:cNvSpPr/>
          <p:nvPr/>
        </p:nvSpPr>
        <p:spPr>
          <a:xfrm>
            <a:off x="773948" y="702670"/>
            <a:ext cx="1947625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 собрании из числа собственников квартир, нежилых помещений избрание членов Совета дома</a:t>
            </a:r>
            <a:endParaRPr/>
          </a:p>
        </p:txBody>
      </p:sp>
      <p:sp>
        <p:nvSpPr>
          <p:cNvPr id="633" name="Google Shape;633;p9"/>
          <p:cNvSpPr/>
          <p:nvPr/>
        </p:nvSpPr>
        <p:spPr>
          <a:xfrm>
            <a:off x="193630" y="692673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pic>
        <p:nvPicPr>
          <p:cNvPr descr="http://belous-vp.3dn.ru/shutterstock_110485376-discussion.jpg" id="634" name="Google Shape;63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6824" y="1134248"/>
            <a:ext cx="568963" cy="523964"/>
          </a:xfrm>
          <a:prstGeom prst="rect">
            <a:avLst/>
          </a:prstGeom>
          <a:noFill/>
          <a:ln>
            <a:noFill/>
          </a:ln>
        </p:spPr>
      </p:pic>
      <p:sp>
        <p:nvSpPr>
          <p:cNvPr id="635" name="Google Shape;635;p9"/>
          <p:cNvSpPr/>
          <p:nvPr/>
        </p:nvSpPr>
        <p:spPr>
          <a:xfrm rot="5400000">
            <a:off x="1272666" y="1830752"/>
            <a:ext cx="268382" cy="25241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6" name="Google Shape;636;p9"/>
          <p:cNvSpPr/>
          <p:nvPr/>
        </p:nvSpPr>
        <p:spPr>
          <a:xfrm>
            <a:off x="3056792" y="1030295"/>
            <a:ext cx="524435" cy="25241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7" name="Google Shape;637;p9"/>
          <p:cNvSpPr/>
          <p:nvPr/>
        </p:nvSpPr>
        <p:spPr>
          <a:xfrm>
            <a:off x="6141952" y="1004616"/>
            <a:ext cx="491386" cy="25241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8" name="Google Shape;638;p9"/>
          <p:cNvSpPr/>
          <p:nvPr/>
        </p:nvSpPr>
        <p:spPr>
          <a:xfrm>
            <a:off x="6745180" y="702670"/>
            <a:ext cx="2165946" cy="955542"/>
          </a:xfrm>
          <a:prstGeom prst="rect">
            <a:avLst/>
          </a:prstGeom>
          <a:noFill/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9" name="Google Shape;639;p9"/>
          <p:cNvSpPr/>
          <p:nvPr/>
        </p:nvSpPr>
        <p:spPr>
          <a:xfrm>
            <a:off x="375415" y="2320827"/>
            <a:ext cx="2101183" cy="6001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1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Совет дома – орган управления объектом кондоминиума</a:t>
            </a:r>
            <a:endParaRPr/>
          </a:p>
        </p:txBody>
      </p:sp>
      <p:pic>
        <p:nvPicPr>
          <p:cNvPr descr="https://us.123rf.com/450wm/coramax/coramax1208/coramax120801230/14801147-3d-%D0%BB%D1%8E%D0%B4%D0%B5%D0%B9-%D1%87%D0%B5%D0%BB%D0%BE%D0%B2%D0%B5%D1%87%D0%B5%D1%81%D0%BA%D0%B8%D0%B9-%D1%85%D0%B0%D1%80%D0%B0%D0%BA%D1%82%D0%B5%D1%80-%D0%BB%D0%B8%D1%86%D0%BE-%D0%B8-%D0%BE%D1%82%D0%BA%D1%80%D1%8B%D1%82%D0%B0%D1%8F-%D0%BA%D0%BD%D0%B8%D0%B3%D0%B0.-3d-%D0%B2%D0%B8%D0%B7%D1%83%D0%B0%D0%BB%D0%B8%D0%B7%D0%B0%D1%86%D0%B8%D0%B8.jpg?ver=6" id="640" name="Google Shape;640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8800" y="3061247"/>
            <a:ext cx="2050320" cy="1079077"/>
          </a:xfrm>
          <a:prstGeom prst="rect">
            <a:avLst/>
          </a:prstGeom>
          <a:noFill/>
          <a:ln>
            <a:noFill/>
          </a:ln>
        </p:spPr>
      </p:pic>
      <p:sp>
        <p:nvSpPr>
          <p:cNvPr id="641" name="Google Shape;641;p9"/>
          <p:cNvSpPr/>
          <p:nvPr/>
        </p:nvSpPr>
        <p:spPr>
          <a:xfrm>
            <a:off x="6785444" y="724543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  <p:sp>
        <p:nvSpPr>
          <p:cNvPr id="642" name="Google Shape;642;p9"/>
          <p:cNvSpPr/>
          <p:nvPr/>
        </p:nvSpPr>
        <p:spPr>
          <a:xfrm>
            <a:off x="7169151" y="799971"/>
            <a:ext cx="1847219" cy="6001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Банковский счет ОСИ: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текущий и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сберегательный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Documents and Settings\Азамат\Рабочий стол\банк.jpg" id="643" name="Google Shape;643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83328" y="1173321"/>
            <a:ext cx="572402" cy="440911"/>
          </a:xfrm>
          <a:prstGeom prst="rect">
            <a:avLst/>
          </a:prstGeom>
          <a:noFill/>
          <a:ln>
            <a:noFill/>
          </a:ln>
        </p:spPr>
      </p:pic>
      <p:sp>
        <p:nvSpPr>
          <p:cNvPr id="644" name="Google Shape;644;p9"/>
          <p:cNvSpPr txBox="1"/>
          <p:nvPr/>
        </p:nvSpPr>
        <p:spPr>
          <a:xfrm>
            <a:off x="2288049" y="756952"/>
            <a:ext cx="196233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i="0" lang="ru-RU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выбор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5" name="Google Shape;645;p9"/>
          <p:cNvSpPr txBox="1"/>
          <p:nvPr/>
        </p:nvSpPr>
        <p:spPr>
          <a:xfrm>
            <a:off x="5613342" y="785393"/>
            <a:ext cx="1354709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i="0" lang="ru-RU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открытие 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6" name="Google Shape;646;p9"/>
          <p:cNvSpPr/>
          <p:nvPr/>
        </p:nvSpPr>
        <p:spPr>
          <a:xfrm rot="10800000">
            <a:off x="4629698" y="1764581"/>
            <a:ext cx="235420" cy="997954"/>
          </a:xfrm>
          <a:prstGeom prst="upDownArrow">
            <a:avLst>
              <a:gd fmla="val 50000" name="adj1"/>
              <a:gd fmla="val 50000" name="adj2"/>
            </a:avLst>
          </a:prstGeom>
          <a:solidFill>
            <a:srgbClr val="7F7F7F"/>
          </a:solidFill>
          <a:ln cap="flat" cmpd="sng" w="127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7" name="Google Shape;647;p9"/>
          <p:cNvSpPr/>
          <p:nvPr/>
        </p:nvSpPr>
        <p:spPr>
          <a:xfrm>
            <a:off x="3760832" y="4586789"/>
            <a:ext cx="2301868" cy="915695"/>
          </a:xfrm>
          <a:prstGeom prst="rect">
            <a:avLst/>
          </a:prstGeom>
          <a:solidFill>
            <a:srgbClr val="DDEAF6"/>
          </a:solidFill>
          <a:ln cap="flat" cmpd="sng" w="9525">
            <a:solidFill>
              <a:srgbClr val="9CC2E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1900" lIns="41900" spcFirstLastPara="1" rIns="41900" wrap="square" tIns="419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</a:t>
            </a:r>
            <a:r>
              <a:rPr b="1" lang="ru-RU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Субъекты сервисной деятельности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8" name="Google Shape;648;p9"/>
          <p:cNvSpPr/>
          <p:nvPr/>
        </p:nvSpPr>
        <p:spPr>
          <a:xfrm>
            <a:off x="3792573" y="4606486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/>
          </a:p>
        </p:txBody>
      </p:sp>
      <p:sp>
        <p:nvSpPr>
          <p:cNvPr id="649" name="Google Shape;649;p9"/>
          <p:cNvSpPr txBox="1"/>
          <p:nvPr/>
        </p:nvSpPr>
        <p:spPr>
          <a:xfrm>
            <a:off x="5716395" y="3894454"/>
            <a:ext cx="1181002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ru-R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Акт выполненных работ</a:t>
            </a:r>
            <a:endParaRPr/>
          </a:p>
        </p:txBody>
      </p:sp>
      <p:pic>
        <p:nvPicPr>
          <p:cNvPr descr="http://transformaccounting.files.wordpress.com/2012/06/plumber.jpg" id="650" name="Google Shape;650;p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12250" y="5125626"/>
            <a:ext cx="532827" cy="31040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1" name="Google Shape;651;p9"/>
          <p:cNvCxnSpPr/>
          <p:nvPr/>
        </p:nvCxnSpPr>
        <p:spPr>
          <a:xfrm>
            <a:off x="8025648" y="1658212"/>
            <a:ext cx="0" cy="4188191"/>
          </a:xfrm>
          <a:prstGeom prst="straightConnector1">
            <a:avLst/>
          </a:prstGeom>
          <a:noFill/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52" name="Google Shape;652;p9"/>
          <p:cNvSpPr txBox="1"/>
          <p:nvPr/>
        </p:nvSpPr>
        <p:spPr>
          <a:xfrm>
            <a:off x="5866663" y="5559783"/>
            <a:ext cx="2158985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Плата</a:t>
            </a:r>
            <a:r>
              <a:rPr b="0" i="0" lang="ru-RU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за обслуживание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3" name="Google Shape;653;p9"/>
          <p:cNvSpPr/>
          <p:nvPr/>
        </p:nvSpPr>
        <p:spPr>
          <a:xfrm>
            <a:off x="3634442" y="724543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654" name="Google Shape;654;p9"/>
          <p:cNvSpPr/>
          <p:nvPr/>
        </p:nvSpPr>
        <p:spPr>
          <a:xfrm>
            <a:off x="0" y="-2714"/>
            <a:ext cx="9144000" cy="58477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ОБЪЕДИНЕНИЕ  СОБСТВЕННИКОВ  ИМУЩЕСТВА/ПРОСТОЕ ТОВАРИЩЕСТВО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  (вариант 2  при передаче функции управления управляющему МЖД/управляющей компании)</a:t>
            </a:r>
            <a:endParaRPr b="1" sz="1600" cap="none">
              <a:solidFill>
                <a:schemeClr val="lt1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655" name="Google Shape;655;p9"/>
          <p:cNvSpPr/>
          <p:nvPr/>
        </p:nvSpPr>
        <p:spPr>
          <a:xfrm>
            <a:off x="3704712" y="2854441"/>
            <a:ext cx="2316816" cy="1040013"/>
          </a:xfrm>
          <a:prstGeom prst="rect">
            <a:avLst/>
          </a:prstGeom>
          <a:solidFill>
            <a:srgbClr val="FBE4D4"/>
          </a:solidFill>
          <a:ln cap="flat" cmpd="sng" w="9525">
            <a:solidFill>
              <a:srgbClr val="F4B08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1900" lIns="41900" spcFirstLastPara="1" rIns="41900" wrap="square" tIns="419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49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ru-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Управляющий    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1" lang="ru-RU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МЖД или Управляющая компания 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000"/>
              <a:buFont typeface="Arial"/>
              <a:buNone/>
            </a:pPr>
            <a:r>
              <a:rPr i="1" lang="ru-RU" sz="1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(запрещается оказывать</a:t>
            </a:r>
            <a:r>
              <a:rPr i="1" lang="ru-RU" sz="1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услуги по содержанию)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3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t/>
            </a:r>
            <a:endParaRPr i="1" sz="10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6" name="Google Shape;656;p9"/>
          <p:cNvSpPr/>
          <p:nvPr/>
        </p:nvSpPr>
        <p:spPr>
          <a:xfrm>
            <a:off x="3793349" y="2965172"/>
            <a:ext cx="488950" cy="438150"/>
          </a:xfrm>
          <a:prstGeom prst="flowChartConnector">
            <a:avLst/>
          </a:prstGeom>
          <a:solidFill>
            <a:schemeClr val="lt2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  <p:sp>
        <p:nvSpPr>
          <p:cNvPr id="657" name="Google Shape;657;p9"/>
          <p:cNvSpPr/>
          <p:nvPr/>
        </p:nvSpPr>
        <p:spPr>
          <a:xfrm rot="10800000">
            <a:off x="4745410" y="3934179"/>
            <a:ext cx="235420" cy="579085"/>
          </a:xfrm>
          <a:prstGeom prst="upDownArrow">
            <a:avLst>
              <a:gd fmla="val 50000" name="adj1"/>
              <a:gd fmla="val 50000" name="adj2"/>
            </a:avLst>
          </a:prstGeom>
          <a:solidFill>
            <a:srgbClr val="7F7F7F"/>
          </a:solidFill>
          <a:ln cap="flat" cmpd="sng" w="127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A5A5A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8" name="Google Shape;658;p9"/>
          <p:cNvSpPr/>
          <p:nvPr/>
        </p:nvSpPr>
        <p:spPr>
          <a:xfrm rot="-5074067">
            <a:off x="6317528" y="4068847"/>
            <a:ext cx="1145964" cy="450797"/>
          </a:xfrm>
          <a:prstGeom prst="curvedUpArrow">
            <a:avLst>
              <a:gd fmla="val 25000" name="adj1"/>
              <a:gd fmla="val 50000" name="adj2"/>
              <a:gd fmla="val 15739" name="adj3"/>
            </a:avLst>
          </a:prstGeom>
          <a:solidFill>
            <a:srgbClr val="7F7F7F"/>
          </a:solidFill>
          <a:ln cap="flat" cmpd="sng" w="127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9" name="Google Shape;659;p9"/>
          <p:cNvSpPr/>
          <p:nvPr/>
        </p:nvSpPr>
        <p:spPr>
          <a:xfrm rot="-2211717">
            <a:off x="6107313" y="2401364"/>
            <a:ext cx="849812" cy="25241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0" name="Google Shape;660;p9"/>
          <p:cNvSpPr txBox="1"/>
          <p:nvPr/>
        </p:nvSpPr>
        <p:spPr>
          <a:xfrm rot="-1461345">
            <a:off x="2209905" y="1795644"/>
            <a:ext cx="1790216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ru-R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е</a:t>
            </a:r>
            <a:r>
              <a:rPr i="0" lang="ru-RU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жемесячный отчет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i="0" lang="ru-RU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по управлению</a:t>
            </a:r>
            <a:endParaRPr/>
          </a:p>
        </p:txBody>
      </p:sp>
      <p:sp>
        <p:nvSpPr>
          <p:cNvPr id="661" name="Google Shape;661;p9"/>
          <p:cNvSpPr/>
          <p:nvPr/>
        </p:nvSpPr>
        <p:spPr>
          <a:xfrm rot="9151963">
            <a:off x="3100412" y="2113194"/>
            <a:ext cx="671815" cy="25241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2" name="Google Shape;662;p9"/>
          <p:cNvSpPr/>
          <p:nvPr/>
        </p:nvSpPr>
        <p:spPr>
          <a:xfrm rot="-1651592">
            <a:off x="3160525" y="2265122"/>
            <a:ext cx="820946" cy="25241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3" name="Google Shape;663;p9"/>
          <p:cNvSpPr txBox="1"/>
          <p:nvPr/>
        </p:nvSpPr>
        <p:spPr>
          <a:xfrm rot="-1706001">
            <a:off x="3070086" y="2432700"/>
            <a:ext cx="1098646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i="0" lang="ru-RU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контроль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4" name="Google Shape;664;p9"/>
          <p:cNvSpPr txBox="1"/>
          <p:nvPr/>
        </p:nvSpPr>
        <p:spPr>
          <a:xfrm>
            <a:off x="4685661" y="1949058"/>
            <a:ext cx="1181002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lang="ru-R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Договор</a:t>
            </a:r>
            <a:endParaRPr/>
          </a:p>
        </p:txBody>
      </p:sp>
      <p:sp>
        <p:nvSpPr>
          <p:cNvPr id="665" name="Google Shape;665;p9"/>
          <p:cNvSpPr txBox="1"/>
          <p:nvPr/>
        </p:nvSpPr>
        <p:spPr>
          <a:xfrm rot="-2227641">
            <a:off x="5536522" y="1901962"/>
            <a:ext cx="1702246" cy="5539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Управление текущим счетом ОСИ по доверенности</a:t>
            </a:r>
            <a:endParaRPr/>
          </a:p>
        </p:txBody>
      </p:sp>
      <p:cxnSp>
        <p:nvCxnSpPr>
          <p:cNvPr id="666" name="Google Shape;666;p9"/>
          <p:cNvCxnSpPr/>
          <p:nvPr/>
        </p:nvCxnSpPr>
        <p:spPr>
          <a:xfrm rot="10800000">
            <a:off x="4703501" y="5846403"/>
            <a:ext cx="3322147" cy="0"/>
          </a:xfrm>
          <a:prstGeom prst="straightConnector1">
            <a:avLst/>
          </a:prstGeom>
          <a:noFill/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67" name="Google Shape;667;p9"/>
          <p:cNvCxnSpPr/>
          <p:nvPr/>
        </p:nvCxnSpPr>
        <p:spPr>
          <a:xfrm rot="10800000">
            <a:off x="4703501" y="5555650"/>
            <a:ext cx="0" cy="290753"/>
          </a:xfrm>
          <a:prstGeom prst="straightConnector1">
            <a:avLst/>
          </a:prstGeom>
          <a:noFill/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668" name="Google Shape;668;p9"/>
          <p:cNvSpPr txBox="1"/>
          <p:nvPr/>
        </p:nvSpPr>
        <p:spPr>
          <a:xfrm>
            <a:off x="3701549" y="4078209"/>
            <a:ext cx="1181002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lang="ru-RU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Договор</a:t>
            </a:r>
            <a:endParaRPr/>
          </a:p>
        </p:txBody>
      </p:sp>
      <p:sp>
        <p:nvSpPr>
          <p:cNvPr id="669" name="Google Shape;669;p9"/>
          <p:cNvSpPr/>
          <p:nvPr/>
        </p:nvSpPr>
        <p:spPr>
          <a:xfrm>
            <a:off x="94464" y="5856062"/>
            <a:ext cx="8878300" cy="987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200" u="sng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Управляющий МЖД</a:t>
            </a:r>
            <a:r>
              <a:rPr b="1" lang="ru-RU" sz="12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 - </a:t>
            </a:r>
            <a:r>
              <a:rPr b="1" lang="ru-RU" sz="1200">
                <a:solidFill>
                  <a:srgbClr val="00457E"/>
                </a:solidFill>
                <a:latin typeface="Arial Narrow"/>
                <a:ea typeface="Arial Narrow"/>
                <a:cs typeface="Arial Narrow"/>
                <a:sym typeface="Arial Narrow"/>
              </a:rPr>
              <a:t>гражданин РК, прошедший обучение и обладающий документом, подтверждающим квалификацию на осуществление функции по управлению объектом кондоминиума, не являющийся собственником квартиры, нежилого помещения в управляемом МЖД</a:t>
            </a:r>
            <a:endParaRPr/>
          </a:p>
          <a:p>
            <a:pPr indent="0" lvl="0" marL="0" marR="0" rtl="0" algn="just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None/>
            </a:pPr>
            <a:r>
              <a:rPr b="1" lang="ru-RU" sz="1200" u="sng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Управляющая компания</a:t>
            </a:r>
            <a:r>
              <a:rPr b="1" lang="ru-RU" sz="12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 – </a:t>
            </a:r>
            <a:r>
              <a:rPr b="1" lang="ru-RU" sz="1200">
                <a:solidFill>
                  <a:srgbClr val="1E4E79"/>
                </a:solidFill>
                <a:latin typeface="Arial Narrow"/>
                <a:ea typeface="Arial Narrow"/>
                <a:cs typeface="Arial Narrow"/>
                <a:sym typeface="Arial Narrow"/>
              </a:rPr>
              <a:t>физическое или </a:t>
            </a:r>
            <a:r>
              <a:rPr b="1" lang="ru-RU" sz="1200">
                <a:solidFill>
                  <a:srgbClr val="00457E"/>
                </a:solidFill>
                <a:latin typeface="Arial Narrow"/>
                <a:ea typeface="Arial Narrow"/>
                <a:cs typeface="Arial Narrow"/>
                <a:sym typeface="Arial Narrow"/>
              </a:rPr>
              <a:t>юридическое лицо, оказывающее на основании заключенного договора услуги по управлению объектом кондоминиума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PresenterMedia.com Animated Theme">
  <a:themeElements>
    <a:clrScheme name="shield_fire">
      <a:dk1>
        <a:srgbClr val="000000"/>
      </a:dk1>
      <a:lt1>
        <a:srgbClr val="FFFFFF"/>
      </a:lt1>
      <a:dk2>
        <a:srgbClr val="11118D"/>
      </a:dk2>
      <a:lt2>
        <a:srgbClr val="EEECE1"/>
      </a:lt2>
      <a:accent1>
        <a:srgbClr val="3A96D0"/>
      </a:accent1>
      <a:accent2>
        <a:srgbClr val="F7291E"/>
      </a:accent2>
      <a:accent3>
        <a:srgbClr val="149FBE"/>
      </a:accent3>
      <a:accent4>
        <a:srgbClr val="81BF14"/>
      </a:accent4>
      <a:accent5>
        <a:srgbClr val="FF9933"/>
      </a:accent5>
      <a:accent6>
        <a:srgbClr val="62251F"/>
      </a:accent6>
      <a:hlink>
        <a:srgbClr val="FDFD88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3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2_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2016-10-16T10:12:11Z</dcterms:created>
  <dc:creator>Andrei Donia</dc:creator>
</cp:coreProperties>
</file>